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.xml" ContentType="application/vnd.openxmlformats-officedocument.themeOverr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52"/>
  </p:notesMasterIdLst>
  <p:sldIdLst>
    <p:sldId id="265" r:id="rId2"/>
    <p:sldId id="269" r:id="rId3"/>
    <p:sldId id="273" r:id="rId4"/>
    <p:sldId id="274" r:id="rId5"/>
    <p:sldId id="275" r:id="rId6"/>
    <p:sldId id="276" r:id="rId7"/>
    <p:sldId id="267" r:id="rId8"/>
    <p:sldId id="268" r:id="rId9"/>
    <p:sldId id="272" r:id="rId10"/>
    <p:sldId id="277" r:id="rId11"/>
    <p:sldId id="278" r:id="rId12"/>
    <p:sldId id="279" r:id="rId13"/>
    <p:sldId id="297" r:id="rId14"/>
    <p:sldId id="298" r:id="rId15"/>
    <p:sldId id="296" r:id="rId16"/>
    <p:sldId id="280" r:id="rId17"/>
    <p:sldId id="299" r:id="rId18"/>
    <p:sldId id="300" r:id="rId19"/>
    <p:sldId id="283" r:id="rId20"/>
    <p:sldId id="301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302" r:id="rId30"/>
    <p:sldId id="303" r:id="rId31"/>
    <p:sldId id="304" r:id="rId32"/>
    <p:sldId id="305" r:id="rId33"/>
    <p:sldId id="306" r:id="rId34"/>
    <p:sldId id="266" r:id="rId35"/>
    <p:sldId id="307" r:id="rId36"/>
    <p:sldId id="308" r:id="rId37"/>
    <p:sldId id="309" r:id="rId38"/>
    <p:sldId id="270" r:id="rId39"/>
    <p:sldId id="310" r:id="rId40"/>
    <p:sldId id="319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281" r:id="rId49"/>
    <p:sldId id="323" r:id="rId50"/>
    <p:sldId id="322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GulimChe" panose="020B0609000101010101" pitchFamily="49" charset="-127"/>
      <p:regular r:id="rId59"/>
    </p:embeddedFont>
    <p:embeddedFont>
      <p:font typeface="Malgun Gothic" panose="020B0503020000020004" pitchFamily="34" charset="-127"/>
      <p:regular r:id="rId60"/>
      <p:bold r:id="rId61"/>
    </p:embeddedFont>
    <p:embeddedFont>
      <p:font typeface="Noto Sans" panose="020B0502040504020204" pitchFamily="34" charset="0"/>
      <p:regular r:id="rId62"/>
      <p:bold r:id="rId63"/>
      <p:italic r:id="rId64"/>
      <p:boldItalic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rushti\MSc\Sem%204\Project\Visualiza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hudawala\Desktop\n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rushti\MSc\Sem%204\Project\Visualiz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Mahudawala\Desktop\new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Mahudawala\Desktop\new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ctr" rtl="0">
              <a:defRPr lang="en-US" sz="1600" b="1" i="0" u="none" strike="noStrike" kern="1200" spc="0" baseline="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Annual Sales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Sheet2!$F$2</c:f>
              <c:strCache>
                <c:ptCount val="1"/>
                <c:pt idx="0">
                  <c:v>Sum of Sales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*</a:t>
                    </a:r>
                    <a:fld id="{FAE6F5F3-3946-4516-A8D5-50D308B75F45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48D-4A7F-AEC4-342DB3F0635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470.0420</a:t>
                    </a:r>
                  </a:p>
                </c:rich>
              </c:tx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43E2-4149-BCE9-5F70A8CC14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Sheet2!$E$3:$E$5</c:f>
              <c:strCache>
                <c:ptCount val="3"/>
                <c:pt idx="0">
                  <c:v>2019-20</c:v>
                </c:pt>
                <c:pt idx="1">
                  <c:v>2020-21</c:v>
                </c:pt>
                <c:pt idx="2">
                  <c:v>2021-22</c:v>
                </c:pt>
              </c:strCache>
            </c:strRef>
          </c:cat>
          <c:val>
            <c:numRef>
              <c:f>Sheet2!$F$3:$F$5</c:f>
              <c:numCache>
                <c:formatCode>General</c:formatCode>
                <c:ptCount val="3"/>
                <c:pt idx="0">
                  <c:v>1037485</c:v>
                </c:pt>
                <c:pt idx="1">
                  <c:v>4704995</c:v>
                </c:pt>
                <c:pt idx="2">
                  <c:v>4700420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E2-4149-BCE9-5F70A8CC14FE}"/>
            </c:ext>
          </c:extLst>
        </c:ser>
        <c:ser>
          <c:idx val="1"/>
          <c:order val="1"/>
          <c:tx>
            <c:strRef>
              <c:f>Sheet2!$F$2</c:f>
              <c:strCache>
                <c:ptCount val="1"/>
                <c:pt idx="0">
                  <c:v>Sum of Sales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169.4915</a:t>
                    </a:r>
                  </a:p>
                </c:rich>
              </c:tx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43E2-4149-BCE9-5F70A8CC14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Sheet2!$E$3:$E$5</c:f>
              <c:strCache>
                <c:ptCount val="3"/>
                <c:pt idx="0">
                  <c:v>2019-20</c:v>
                </c:pt>
                <c:pt idx="1">
                  <c:v>2020-21</c:v>
                </c:pt>
                <c:pt idx="2">
                  <c:v>2021-22</c:v>
                </c:pt>
              </c:strCache>
            </c:strRef>
          </c:cat>
          <c:val>
            <c:numRef>
              <c:f>Sheet2!$G$3:$G$5</c:f>
              <c:numCache>
                <c:formatCode>General</c:formatCode>
                <c:ptCount val="3"/>
                <c:pt idx="2">
                  <c:v>1694915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E2-4149-BCE9-5F70A8CC1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92269312"/>
        <c:axId val="192099072"/>
      </c:barChart>
      <c:catAx>
        <c:axId val="192269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 dirty="0"/>
                  <a:t>Financial</a:t>
                </a:r>
                <a:r>
                  <a:rPr lang="en-US" sz="1100" baseline="0" dirty="0"/>
                  <a:t> year</a:t>
                </a:r>
                <a:endParaRPr lang="en-US" sz="1100" dirty="0"/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92099072"/>
        <c:crosses val="autoZero"/>
        <c:auto val="1"/>
        <c:lblAlgn val="ctr"/>
        <c:lblOffset val="100"/>
        <c:noMultiLvlLbl val="0"/>
      </c:catAx>
      <c:valAx>
        <c:axId val="1920990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 dirty="0"/>
                  <a:t>Sales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92269312"/>
        <c:crosses val="autoZero"/>
        <c:crossBetween val="between"/>
        <c:majorUnit val="1000000"/>
        <c:dispUnits>
          <c:builtInUnit val="tenThousands"/>
          <c:dispUnitsLbl/>
        </c:dispUnits>
      </c:valAx>
    </c:plotArea>
    <c:plotVisOnly val="1"/>
    <c:dispBlanksAs val="gap"/>
    <c:showDLblsOverMax val="0"/>
  </c:chart>
  <c:spPr>
    <a:solidFill>
      <a:sysClr val="window" lastClr="FFFFFF"/>
    </a:solidFill>
    <a:ln w="28575">
      <a:solidFill>
        <a:srgbClr val="C0504D">
          <a:lumMod val="60000"/>
          <a:lumOff val="40000"/>
        </a:srgbClr>
      </a:solidFill>
    </a:ln>
  </c:sp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6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IN" sz="1600" b="1" i="0" u="none" strike="noStrike" kern="1200" spc="0" baseline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Monthly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600" b="1" i="0" u="none" strike="noStrike" kern="1200" spc="0" baseline="0">
              <a:solidFill>
                <a:prstClr val="black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Sheet3!$H$1</c:f>
              <c:strCache>
                <c:ptCount val="1"/>
                <c:pt idx="0">
                  <c:v>2019-2020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Sheet3!$G$2:$G$13</c:f>
              <c:strCache>
                <c:ptCount val="12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  <c:pt idx="6">
                  <c:v>October</c:v>
                </c:pt>
                <c:pt idx="7">
                  <c:v>November</c:v>
                </c:pt>
                <c:pt idx="8">
                  <c:v>December</c:v>
                </c:pt>
                <c:pt idx="9">
                  <c:v>January</c:v>
                </c:pt>
                <c:pt idx="10">
                  <c:v>February</c:v>
                </c:pt>
                <c:pt idx="11">
                  <c:v>March</c:v>
                </c:pt>
              </c:strCache>
            </c:strRef>
          </c:cat>
          <c:val>
            <c:numRef>
              <c:f>Sheet3!$H$2:$H$13</c:f>
              <c:numCache>
                <c:formatCode>General</c:formatCode>
                <c:ptCount val="12"/>
                <c:pt idx="3">
                  <c:v>2865</c:v>
                </c:pt>
                <c:pt idx="4">
                  <c:v>1985</c:v>
                </c:pt>
                <c:pt idx="5">
                  <c:v>72850</c:v>
                </c:pt>
                <c:pt idx="6">
                  <c:v>83990</c:v>
                </c:pt>
                <c:pt idx="7">
                  <c:v>95345</c:v>
                </c:pt>
                <c:pt idx="8">
                  <c:v>201190</c:v>
                </c:pt>
                <c:pt idx="9">
                  <c:v>175730</c:v>
                </c:pt>
                <c:pt idx="10">
                  <c:v>219810</c:v>
                </c:pt>
                <c:pt idx="11">
                  <c:v>183720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189-4DC2-B767-3F6D1CAED405}"/>
            </c:ext>
          </c:extLst>
        </c:ser>
        <c:ser>
          <c:idx val="1"/>
          <c:order val="1"/>
          <c:tx>
            <c:strRef>
              <c:f>Sheet3!$I$1</c:f>
              <c:strCache>
                <c:ptCount val="1"/>
                <c:pt idx="0">
                  <c:v>2020-2021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Sheet3!$G$2:$G$13</c:f>
              <c:strCache>
                <c:ptCount val="12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  <c:pt idx="6">
                  <c:v>October</c:v>
                </c:pt>
                <c:pt idx="7">
                  <c:v>November</c:v>
                </c:pt>
                <c:pt idx="8">
                  <c:v>December</c:v>
                </c:pt>
                <c:pt idx="9">
                  <c:v>January</c:v>
                </c:pt>
                <c:pt idx="10">
                  <c:v>February</c:v>
                </c:pt>
                <c:pt idx="11">
                  <c:v>March</c:v>
                </c:pt>
              </c:strCache>
            </c:strRef>
          </c:cat>
          <c:val>
            <c:numRef>
              <c:f>Sheet3!$I$2:$I$13</c:f>
              <c:numCache>
                <c:formatCode>General</c:formatCode>
                <c:ptCount val="12"/>
                <c:pt idx="0">
                  <c:v>161570</c:v>
                </c:pt>
                <c:pt idx="1">
                  <c:v>156390</c:v>
                </c:pt>
                <c:pt idx="2">
                  <c:v>175850</c:v>
                </c:pt>
                <c:pt idx="3">
                  <c:v>398795</c:v>
                </c:pt>
                <c:pt idx="4">
                  <c:v>260965</c:v>
                </c:pt>
                <c:pt idx="5">
                  <c:v>327910</c:v>
                </c:pt>
                <c:pt idx="6">
                  <c:v>467095</c:v>
                </c:pt>
                <c:pt idx="7">
                  <c:v>282680</c:v>
                </c:pt>
                <c:pt idx="8">
                  <c:v>465885</c:v>
                </c:pt>
                <c:pt idx="9">
                  <c:v>312940</c:v>
                </c:pt>
                <c:pt idx="10">
                  <c:v>627465</c:v>
                </c:pt>
                <c:pt idx="11">
                  <c:v>1067450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189-4DC2-B767-3F6D1CAED405}"/>
            </c:ext>
          </c:extLst>
        </c:ser>
        <c:ser>
          <c:idx val="2"/>
          <c:order val="2"/>
          <c:tx>
            <c:strRef>
              <c:f>Sheet3!$J$1</c:f>
              <c:strCache>
                <c:ptCount val="1"/>
                <c:pt idx="0">
                  <c:v>2021-2022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Sheet3!$G$2:$G$13</c:f>
              <c:strCache>
                <c:ptCount val="12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  <c:pt idx="6">
                  <c:v>October</c:v>
                </c:pt>
                <c:pt idx="7">
                  <c:v>November</c:v>
                </c:pt>
                <c:pt idx="8">
                  <c:v>December</c:v>
                </c:pt>
                <c:pt idx="9">
                  <c:v>January</c:v>
                </c:pt>
                <c:pt idx="10">
                  <c:v>February</c:v>
                </c:pt>
                <c:pt idx="11">
                  <c:v>March</c:v>
                </c:pt>
              </c:strCache>
            </c:strRef>
          </c:cat>
          <c:val>
            <c:numRef>
              <c:f>Sheet3!$J$2:$J$13</c:f>
              <c:numCache>
                <c:formatCode>General</c:formatCode>
                <c:ptCount val="12"/>
                <c:pt idx="0">
                  <c:v>268970</c:v>
                </c:pt>
                <c:pt idx="1">
                  <c:v>1483865</c:v>
                </c:pt>
                <c:pt idx="2">
                  <c:v>431035</c:v>
                </c:pt>
                <c:pt idx="3">
                  <c:v>499555</c:v>
                </c:pt>
                <c:pt idx="4">
                  <c:v>567560</c:v>
                </c:pt>
                <c:pt idx="5">
                  <c:v>628735</c:v>
                </c:pt>
                <c:pt idx="6">
                  <c:v>741580</c:v>
                </c:pt>
                <c:pt idx="7">
                  <c:v>23570</c:v>
                </c:pt>
                <c:pt idx="8">
                  <c:v>55070</c:v>
                </c:pt>
                <c:pt idx="9">
                  <c:v>480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189-4DC2-B767-3F6D1CAED4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68587935"/>
        <c:axId val="1268584191"/>
      </c:lineChart>
      <c:catAx>
        <c:axId val="12685879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584191"/>
        <c:crosses val="autoZero"/>
        <c:auto val="1"/>
        <c:lblAlgn val="ctr"/>
        <c:lblOffset val="100"/>
        <c:noMultiLvlLbl val="0"/>
      </c:catAx>
      <c:valAx>
        <c:axId val="1268584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Sales (in 10thousands)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587935"/>
        <c:crosses val="autoZero"/>
        <c:crossBetween val="between"/>
        <c:dispUnits>
          <c:builtInUnit val="ten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2">
          <a:lumMod val="60000"/>
          <a:lumOff val="40000"/>
        </a:schemeClr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77400778422737"/>
          <c:y val="0.14536813628401515"/>
          <c:w val="0.80974205122091159"/>
          <c:h val="0.6950703889286566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Sheet1!$O$5</c:f>
              <c:strCache>
                <c:ptCount val="1"/>
                <c:pt idx="0">
                  <c:v>Discontinued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B92-4094-8119-FE7AD87E78AC}"/>
                </c:ext>
              </c:extLst>
            </c:dLbl>
            <c:dLbl>
              <c:idx val="1"/>
              <c:layout>
                <c:manualLayout>
                  <c:x val="-2.8136482939632546E-2"/>
                  <c:y val="6.3491330034800998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92-4094-8119-FE7AD87E78AC}"/>
                </c:ext>
              </c:extLst>
            </c:dLbl>
            <c:dLbl>
              <c:idx val="2"/>
              <c:layout>
                <c:manualLayout>
                  <c:x val="7.4625995133692866E-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92-4094-8119-FE7AD87E78AC}"/>
                </c:ext>
              </c:extLst>
            </c:dLbl>
            <c:numFmt formatCode="#,##0;[Black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Sheet1!$N$6:$N$8</c:f>
              <c:strCache>
                <c:ptCount val="3"/>
                <c:pt idx="0">
                  <c:v>Y2019</c:v>
                </c:pt>
                <c:pt idx="1">
                  <c:v>Y2020</c:v>
                </c:pt>
                <c:pt idx="2">
                  <c:v>Y2021</c:v>
                </c:pt>
              </c:strCache>
            </c:strRef>
          </c:cat>
          <c:val>
            <c:numRef>
              <c:f>Sheet1!$O$6:$O$8</c:f>
              <c:numCache>
                <c:formatCode>General</c:formatCode>
                <c:ptCount val="3"/>
                <c:pt idx="0">
                  <c:v>0</c:v>
                </c:pt>
                <c:pt idx="1">
                  <c:v>-10</c:v>
                </c:pt>
                <c:pt idx="2">
                  <c:v>-95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92-4094-8119-FE7AD87E78AC}"/>
            </c:ext>
          </c:extLst>
        </c:ser>
        <c:ser>
          <c:idx val="1"/>
          <c:order val="1"/>
          <c:tx>
            <c:strRef>
              <c:f>Sheet1!$P$5</c:f>
              <c:strCache>
                <c:ptCount val="1"/>
                <c:pt idx="0">
                  <c:v>Existing Stores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621093749999999E-3"/>
                  <c:y val="-2.7638430998916008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B92-4094-8119-FE7AD87E78AC}"/>
                </c:ext>
              </c:extLst>
            </c:dLbl>
            <c:dLbl>
              <c:idx val="1"/>
              <c:layout>
                <c:manualLayout>
                  <c:x val="1.4447447800367832E-3"/>
                  <c:y val="-6.3491330034800998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92-4094-8119-FE7AD87E78AC}"/>
                </c:ext>
              </c:extLst>
            </c:dLbl>
            <c:dLbl>
              <c:idx val="2"/>
              <c:layout>
                <c:manualLayout>
                  <c:x val="4.3403281057529499E-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B92-4094-8119-FE7AD87E78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Sheet1!$N$6:$N$8</c:f>
              <c:strCache>
                <c:ptCount val="3"/>
                <c:pt idx="0">
                  <c:v>Y2019</c:v>
                </c:pt>
                <c:pt idx="1">
                  <c:v>Y2020</c:v>
                </c:pt>
                <c:pt idx="2">
                  <c:v>Y2021</c:v>
                </c:pt>
              </c:strCache>
            </c:strRef>
          </c:cat>
          <c:val>
            <c:numRef>
              <c:f>Sheet1!$P$6:$P$8</c:f>
              <c:numCache>
                <c:formatCode>General</c:formatCode>
                <c:ptCount val="3"/>
                <c:pt idx="0">
                  <c:v>37</c:v>
                </c:pt>
                <c:pt idx="1">
                  <c:v>27</c:v>
                </c:pt>
                <c:pt idx="2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B92-4094-8119-FE7AD87E78AC}"/>
            </c:ext>
          </c:extLst>
        </c:ser>
        <c:ser>
          <c:idx val="2"/>
          <c:order val="2"/>
          <c:tx>
            <c:strRef>
              <c:f>Sheet1!$Q$5</c:f>
              <c:strCache>
                <c:ptCount val="1"/>
                <c:pt idx="0">
                  <c:v>New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B92-4094-8119-FE7AD87E78AC}"/>
                </c:ext>
              </c:extLst>
            </c:dLbl>
            <c:dLbl>
              <c:idx val="1"/>
              <c:layout>
                <c:manualLayout>
                  <c:x val="-2.8297706567773557E-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92-4094-8119-FE7AD87E78AC}"/>
                </c:ext>
              </c:extLst>
            </c:dLbl>
            <c:dLbl>
              <c:idx val="2"/>
              <c:layout>
                <c:manualLayout>
                  <c:x val="2.6255424539586137E-4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B92-4094-8119-FE7AD87E78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Sheet1!$Q$6:$Q$8</c:f>
              <c:numCache>
                <c:formatCode>General</c:formatCode>
                <c:ptCount val="3"/>
                <c:pt idx="0">
                  <c:v>0</c:v>
                </c:pt>
                <c:pt idx="1">
                  <c:v>183</c:v>
                </c:pt>
                <c:pt idx="2">
                  <c:v>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B92-4094-8119-FE7AD87E78A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5070912"/>
        <c:axId val="475223984"/>
      </c:barChart>
      <c:catAx>
        <c:axId val="1350709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223984"/>
        <c:crosses val="autoZero"/>
        <c:auto val="1"/>
        <c:lblAlgn val="ctr"/>
        <c:lblOffset val="100"/>
        <c:noMultiLvlLbl val="0"/>
      </c:catAx>
      <c:valAx>
        <c:axId val="475223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/>
                  <a:t>Number of stores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07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865110464127938"/>
          <c:y val="4.3567202562113126E-2"/>
          <c:w val="0.6622018013675588"/>
          <c:h val="7.00209856212694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28575">
      <a:solidFill>
        <a:schemeClr val="accent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Sales of Top 5 Stores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3371131104505464"/>
          <c:y val="9.9321219359248966E-2"/>
          <c:w val="0.62204223561580496"/>
          <c:h val="0.7668620859937814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Sheet9!$A$13:$A$17</c:f>
              <c:strCache>
                <c:ptCount val="5"/>
                <c:pt idx="0">
                  <c:v>.JFPL (OLD)</c:v>
                </c:pt>
                <c:pt idx="1">
                  <c:v>.JAGDISH FARSAN PVT LTD</c:v>
                </c:pt>
                <c:pt idx="2">
                  <c:v>.Grand Mercury Vadodara Surya Palace</c:v>
                </c:pt>
                <c:pt idx="3">
                  <c:v>.RAJA TRADERS</c:v>
                </c:pt>
                <c:pt idx="4">
                  <c:v>.KRISHNA SALES (CHHANI)</c:v>
                </c:pt>
              </c:strCache>
            </c:strRef>
          </c:cat>
          <c:val>
            <c:numRef>
              <c:f>Sheet9!$B$13:$B$17</c:f>
              <c:numCache>
                <c:formatCode>0.00%</c:formatCode>
                <c:ptCount val="5"/>
                <c:pt idx="0">
                  <c:v>2.7211789828495914E-2</c:v>
                </c:pt>
                <c:pt idx="1">
                  <c:v>4.1327121776518018E-2</c:v>
                </c:pt>
                <c:pt idx="2">
                  <c:v>5.4952168458952975E-2</c:v>
                </c:pt>
                <c:pt idx="3">
                  <c:v>0.13588131649254517</c:v>
                </c:pt>
                <c:pt idx="4">
                  <c:v>0.17834126535732411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05-431D-A13E-5F89579174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69236079"/>
        <c:axId val="1369237327"/>
      </c:barChart>
      <c:catAx>
        <c:axId val="13692360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Store</a:t>
                </a:r>
                <a:r>
                  <a:rPr lang="en-IN" sz="1600" baseline="0" dirty="0"/>
                  <a:t> Names</a:t>
                </a:r>
                <a:endParaRPr lang="en-IN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9237327"/>
        <c:crosses val="autoZero"/>
        <c:auto val="1"/>
        <c:lblAlgn val="ctr"/>
        <c:lblOffset val="100"/>
        <c:noMultiLvlLbl val="0"/>
      </c:catAx>
      <c:valAx>
        <c:axId val="13692373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/>
                  <a:t>Sales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2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9236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2">
          <a:lumMod val="60000"/>
          <a:lumOff val="40000"/>
        </a:schemeClr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Category wise Sales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wise sales 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DC-45D2-9176-84D4C4D0E96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DC-45D2-9176-84D4C4D0E96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DC-45D2-9176-84D4C4D0E96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21DC-45D2-9176-84D4C4D0E96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1DC-45D2-9176-84D4C4D0E96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DC-45D2-9176-84D4C4D0E963}"/>
              </c:ext>
            </c:extLst>
          </c:dPt>
          <c:dLbls>
            <c:dLbl>
              <c:idx val="0"/>
              <c:layout>
                <c:manualLayout>
                  <c:x val="0.05"/>
                  <c:y val="-0.1242187423585911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DC-45D2-9176-84D4C4D0E963}"/>
                </c:ext>
              </c:extLst>
            </c:dLbl>
            <c:dLbl>
              <c:idx val="1"/>
              <c:layout>
                <c:manualLayout>
                  <c:x val="0.10625"/>
                  <c:y val="-8.906249452125400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DC-45D2-9176-84D4C4D0E963}"/>
                </c:ext>
              </c:extLst>
            </c:dLbl>
            <c:dLbl>
              <c:idx val="2"/>
              <c:layout>
                <c:manualLayout>
                  <c:x val="0.1140625"/>
                  <c:y val="-4.453124726062701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DC-45D2-9176-84D4C4D0E963}"/>
                </c:ext>
              </c:extLst>
            </c:dLbl>
            <c:dLbl>
              <c:idx val="3"/>
              <c:layout>
                <c:manualLayout>
                  <c:x val="0.15561194027137965"/>
                  <c:y val="3.386091157257915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1DC-45D2-9176-84D4C4D0E963}"/>
                </c:ext>
              </c:extLst>
            </c:dLbl>
            <c:dLbl>
              <c:idx val="4"/>
              <c:layout>
                <c:manualLayout>
                  <c:x val="-0.13437500000000002"/>
                  <c:y val="-1.874999884657979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DC-45D2-9176-84D4C4D0E963}"/>
                </c:ext>
              </c:extLst>
            </c:dLbl>
            <c:dLbl>
              <c:idx val="5"/>
              <c:layout>
                <c:manualLayout>
                  <c:x val="-0.15408355499978646"/>
                  <c:y val="-3.224482480985827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DC-45D2-9176-84D4C4D0E9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Combo</c:v>
                </c:pt>
                <c:pt idx="1">
                  <c:v>Sugarfree</c:v>
                </c:pt>
                <c:pt idx="2">
                  <c:v>Display Box</c:v>
                </c:pt>
                <c:pt idx="3">
                  <c:v>Family Pack</c:v>
                </c:pt>
                <c:pt idx="4">
                  <c:v>Mass</c:v>
                </c:pt>
                <c:pt idx="5">
                  <c:v>Super Saver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7.0199999999999999E-2</c:v>
                </c:pt>
                <c:pt idx="1">
                  <c:v>7.9699999999999993E-2</c:v>
                </c:pt>
                <c:pt idx="2">
                  <c:v>9.6699999999999994E-2</c:v>
                </c:pt>
                <c:pt idx="3">
                  <c:v>0.21240000000000001</c:v>
                </c:pt>
                <c:pt idx="4">
                  <c:v>0.31309999999999999</c:v>
                </c:pt>
                <c:pt idx="5">
                  <c:v>0.22789999999999999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C-45D2-9176-84D4C4D0E96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2">
          <a:lumMod val="60000"/>
          <a:lumOff val="40000"/>
        </a:schemeClr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by Channel Type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0D1-40D1-AB36-BD5F8C19E12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0D1-40D1-AB36-BD5F8C19E1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General Trade</c:v>
                </c:pt>
                <c:pt idx="1">
                  <c:v>Institutional Trade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48.65</c:v>
                </c:pt>
                <c:pt idx="1">
                  <c:v>51.35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D1-40D1-AB36-BD5F8C19E12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8575">
      <a:solidFill>
        <a:schemeClr val="accent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General Trade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Sheet7!$C$83:$C$92</c:f>
              <c:strCache>
                <c:ptCount val="10"/>
                <c:pt idx="0">
                  <c:v>FP20 Choco Chips (144x75g)</c:v>
                </c:pt>
                <c:pt idx="1">
                  <c:v>FP25 Fruit &amp; Nut (144X75g)</c:v>
                </c:pt>
                <c:pt idx="2">
                  <c:v>SF DD Multigrain (72x75g)</c:v>
                </c:pt>
                <c:pt idx="3">
                  <c:v>DB Fruit &amp; Nut (48x150g)</c:v>
                </c:pt>
                <c:pt idx="4">
                  <c:v>SS Choco Chips (100gx5)</c:v>
                </c:pt>
                <c:pt idx="5">
                  <c:v>SS Choco Chips (75gx4)</c:v>
                </c:pt>
                <c:pt idx="6">
                  <c:v>SS Cashew Badam (75gx4)</c:v>
                </c:pt>
                <c:pt idx="7">
                  <c:v>SS Choconut (100gx5)</c:v>
                </c:pt>
                <c:pt idx="8">
                  <c:v>SS Fruit &amp; Nut (75gx4)</c:v>
                </c:pt>
                <c:pt idx="9">
                  <c:v>CK10 Choco Kiss (192x30g)</c:v>
                </c:pt>
              </c:strCache>
            </c:strRef>
          </c:cat>
          <c:val>
            <c:numRef>
              <c:f>Sheet7!$D$83:$D$92</c:f>
              <c:numCache>
                <c:formatCode>0.00%</c:formatCode>
                <c:ptCount val="10"/>
                <c:pt idx="0">
                  <c:v>4.4721948309150723E-2</c:v>
                </c:pt>
                <c:pt idx="1">
                  <c:v>4.5275068570339493E-2</c:v>
                </c:pt>
                <c:pt idx="2">
                  <c:v>4.7046296373022649E-2</c:v>
                </c:pt>
                <c:pt idx="3">
                  <c:v>5.2494634526305324E-2</c:v>
                </c:pt>
                <c:pt idx="4">
                  <c:v>5.8313791131845642E-2</c:v>
                </c:pt>
                <c:pt idx="5">
                  <c:v>9.5012388236561454E-2</c:v>
                </c:pt>
                <c:pt idx="6">
                  <c:v>0.13577341542439034</c:v>
                </c:pt>
                <c:pt idx="7">
                  <c:v>0.1415117791827907</c:v>
                </c:pt>
                <c:pt idx="8">
                  <c:v>0.15929863522236679</c:v>
                </c:pt>
                <c:pt idx="9">
                  <c:v>0.2205520430232269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C-4884-B458-8EAEAAD696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99640240"/>
        <c:axId val="599641904"/>
      </c:barChart>
      <c:catAx>
        <c:axId val="599640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41904"/>
        <c:crosses val="autoZero"/>
        <c:auto val="1"/>
        <c:lblAlgn val="ctr"/>
        <c:lblOffset val="100"/>
        <c:noMultiLvlLbl val="0"/>
      </c:catAx>
      <c:valAx>
        <c:axId val="59964190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599640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 w="28575">
      <a:solidFill>
        <a:srgbClr val="C0504D">
          <a:lumMod val="60000"/>
          <a:lumOff val="40000"/>
        </a:srgbClr>
      </a:solidFill>
    </a:ln>
    <a:effectLst/>
  </c:spPr>
  <c:txPr>
    <a:bodyPr/>
    <a:lstStyle/>
    <a:p>
      <a:pPr>
        <a:defRPr b="1"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Institutional Trade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Sheet7!$C$99:$C$108</c:f>
              <c:strCache>
                <c:ptCount val="10"/>
                <c:pt idx="0">
                  <c:v>FP20 Cashew Badam (72x120g)</c:v>
                </c:pt>
                <c:pt idx="1">
                  <c:v>SS Choco Chips (100gx5)</c:v>
                </c:pt>
                <c:pt idx="2">
                  <c:v>SS Choconut (100gx5)</c:v>
                </c:pt>
                <c:pt idx="3">
                  <c:v>FP25 Pista Badam (144x75g)</c:v>
                </c:pt>
                <c:pt idx="4">
                  <c:v>FP25 Choco Nut (144x75g)</c:v>
                </c:pt>
                <c:pt idx="5">
                  <c:v>FP25 Cashew (144x75g) </c:v>
                </c:pt>
                <c:pt idx="6">
                  <c:v>FP25 Fruit &amp; Nut (144X75g)</c:v>
                </c:pt>
                <c:pt idx="7">
                  <c:v>SS Cashew Badam (75gx4)</c:v>
                </c:pt>
                <c:pt idx="8">
                  <c:v>FP20 Choco Chips (144x75g)</c:v>
                </c:pt>
                <c:pt idx="9">
                  <c:v>CK10 Choco Kiss (192x30g)</c:v>
                </c:pt>
              </c:strCache>
            </c:strRef>
          </c:cat>
          <c:val>
            <c:numRef>
              <c:f>Sheet7!$D$99:$D$108</c:f>
              <c:numCache>
                <c:formatCode>0.00%</c:formatCode>
                <c:ptCount val="10"/>
                <c:pt idx="0">
                  <c:v>2.9720988044306798E-2</c:v>
                </c:pt>
                <c:pt idx="1">
                  <c:v>3.8207401405017133E-2</c:v>
                </c:pt>
                <c:pt idx="2">
                  <c:v>4.4915225139231289E-2</c:v>
                </c:pt>
                <c:pt idx="3">
                  <c:v>4.4938573420042441E-2</c:v>
                </c:pt>
                <c:pt idx="4">
                  <c:v>4.5604686137301627E-2</c:v>
                </c:pt>
                <c:pt idx="5">
                  <c:v>4.6888841581914698E-2</c:v>
                </c:pt>
                <c:pt idx="6">
                  <c:v>4.8303472713413585E-2</c:v>
                </c:pt>
                <c:pt idx="7">
                  <c:v>6.0650592977661191E-2</c:v>
                </c:pt>
                <c:pt idx="8">
                  <c:v>6.8017662287719494E-2</c:v>
                </c:pt>
                <c:pt idx="9">
                  <c:v>0.57275255629339172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CB-427B-81F8-FE19789864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99636080"/>
        <c:axId val="599637744"/>
      </c:barChart>
      <c:catAx>
        <c:axId val="599636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37744"/>
        <c:crosses val="autoZero"/>
        <c:auto val="1"/>
        <c:lblAlgn val="ctr"/>
        <c:lblOffset val="100"/>
        <c:noMultiLvlLbl val="0"/>
      </c:catAx>
      <c:valAx>
        <c:axId val="59963774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599636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 w="28575">
      <a:solidFill>
        <a:srgbClr val="C0504D">
          <a:lumMod val="60000"/>
          <a:lumOff val="40000"/>
        </a:srgbClr>
      </a:solidFill>
    </a:ln>
    <a:effectLst/>
  </c:spPr>
  <c:txPr>
    <a:bodyPr/>
    <a:lstStyle/>
    <a:p>
      <a:pPr>
        <a:defRPr b="1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A4F29-6935-4242-9F54-76CD34C7289B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8A2B524-773F-490C-AD27-5771C23D2786}">
      <dgm:prSet phldrT="[Text]" custT="1"/>
      <dgm:spPr>
        <a:solidFill>
          <a:srgbClr val="CA8E36"/>
        </a:solidFill>
      </dgm:spPr>
      <dgm:t>
        <a:bodyPr/>
        <a:lstStyle/>
        <a:p>
          <a:r>
            <a:rPr lang="en-IN" sz="2400" dirty="0"/>
            <a:t>PRODUCERS</a:t>
          </a:r>
        </a:p>
      </dgm:t>
    </dgm:pt>
    <dgm:pt modelId="{5443BE20-40C9-493C-8332-F9215729E459}" type="parTrans" cxnId="{E4412FA5-A407-4561-9FB9-B94E1FA67A7A}">
      <dgm:prSet/>
      <dgm:spPr/>
      <dgm:t>
        <a:bodyPr/>
        <a:lstStyle/>
        <a:p>
          <a:endParaRPr lang="en-IN"/>
        </a:p>
      </dgm:t>
    </dgm:pt>
    <dgm:pt modelId="{6BFCE18C-7728-4448-B69F-8214FA6630FE}" type="sibTrans" cxnId="{E4412FA5-A407-4561-9FB9-B94E1FA67A7A}">
      <dgm:prSet/>
      <dgm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IN"/>
        </a:p>
      </dgm:t>
    </dgm:pt>
    <dgm:pt modelId="{828BD428-790D-4BC6-863E-F669A80ED2FD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dirty="0"/>
            <a:t>Organizations that make products or service</a:t>
          </a:r>
          <a:endParaRPr lang="en-IN" sz="1600" dirty="0"/>
        </a:p>
      </dgm:t>
    </dgm:pt>
    <dgm:pt modelId="{403D0052-E655-4CC4-9B31-4AABDB76F438}" type="parTrans" cxnId="{5E309B12-2E6A-4922-87F5-40F541C58942}">
      <dgm:prSet/>
      <dgm:spPr/>
      <dgm:t>
        <a:bodyPr/>
        <a:lstStyle/>
        <a:p>
          <a:endParaRPr lang="en-IN"/>
        </a:p>
      </dgm:t>
    </dgm:pt>
    <dgm:pt modelId="{E0F39152-121C-467E-8F11-A9870E6F4310}" type="sibTrans" cxnId="{5E309B12-2E6A-4922-87F5-40F541C58942}">
      <dgm:prSet/>
      <dgm:spPr/>
      <dgm:t>
        <a:bodyPr/>
        <a:lstStyle/>
        <a:p>
          <a:endParaRPr lang="en-IN"/>
        </a:p>
      </dgm:t>
    </dgm:pt>
    <dgm:pt modelId="{8F7E7251-BD25-41D7-B84B-80D70239CB78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Calibri" panose="020F0502020204030204"/>
              <a:ea typeface="+mn-ea"/>
              <a:cs typeface="+mn-cs"/>
            </a:rPr>
            <a:t>DISTRIBUTORS</a:t>
          </a:r>
        </a:p>
      </dgm:t>
    </dgm:pt>
    <dgm:pt modelId="{266A50FF-9972-406E-8D5F-69751AEE09FE}" type="parTrans" cxnId="{6CD51B7A-70BD-4E2D-882D-89F2F5262CB8}">
      <dgm:prSet/>
      <dgm:spPr/>
      <dgm:t>
        <a:bodyPr/>
        <a:lstStyle/>
        <a:p>
          <a:endParaRPr lang="en-IN"/>
        </a:p>
      </dgm:t>
    </dgm:pt>
    <dgm:pt modelId="{BFBE2EBB-DEDF-4476-B941-BEA21A1CFD2E}" type="sibTrans" cxnId="{6CD51B7A-70BD-4E2D-882D-89F2F5262CB8}">
      <dgm:prSet/>
      <dgm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IN"/>
        </a:p>
      </dgm:t>
    </dgm:pt>
    <dgm:pt modelId="{B4BD26A2-3266-42B6-9608-053534BE716D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>
              <a:latin typeface="Calibri" panose="020F0502020204030204"/>
              <a:ea typeface="+mn-ea"/>
              <a:cs typeface="+mn-cs"/>
            </a:rPr>
            <a:t>Companies that take inventory in bulk from producers</a:t>
          </a:r>
          <a:endParaRPr lang="en-IN" sz="1600" b="0" i="0" kern="1200" dirty="0">
            <a:latin typeface="Calibri" panose="020F0502020204030204"/>
            <a:ea typeface="+mn-ea"/>
            <a:cs typeface="+mn-cs"/>
          </a:endParaRPr>
        </a:p>
      </dgm:t>
    </dgm:pt>
    <dgm:pt modelId="{AD8C3014-B2EC-4611-8A67-5E1358594600}" type="parTrans" cxnId="{A73CF9F9-D781-48E5-887D-60A0F63BBED2}">
      <dgm:prSet/>
      <dgm:spPr/>
      <dgm:t>
        <a:bodyPr/>
        <a:lstStyle/>
        <a:p>
          <a:endParaRPr lang="en-IN"/>
        </a:p>
      </dgm:t>
    </dgm:pt>
    <dgm:pt modelId="{0AF1D898-9AED-4F5F-8055-CA28D80EAC03}" type="sibTrans" cxnId="{A73CF9F9-D781-48E5-887D-60A0F63BBED2}">
      <dgm:prSet/>
      <dgm:spPr/>
      <dgm:t>
        <a:bodyPr/>
        <a:lstStyle/>
        <a:p>
          <a:endParaRPr lang="en-IN"/>
        </a:p>
      </dgm:t>
    </dgm:pt>
    <dgm:pt modelId="{7BCF2193-6207-4FA5-A504-A1DB66F2B38D}">
      <dgm:prSet phldrT="[Text]" custT="1"/>
      <dgm:spPr>
        <a:solidFill>
          <a:srgbClr val="CA8E36"/>
        </a:solidFill>
      </dgm:spPr>
      <dgm:t>
        <a:bodyPr/>
        <a:lstStyle/>
        <a:p>
          <a:r>
            <a:rPr lang="en-IN" sz="2400" dirty="0"/>
            <a:t>RETAILERS</a:t>
          </a:r>
        </a:p>
      </dgm:t>
    </dgm:pt>
    <dgm:pt modelId="{59E600F2-26D2-47DD-BDFA-E4D624B1B99A}" type="parTrans" cxnId="{BB7386D6-EA28-47C0-9297-47963A49F59D}">
      <dgm:prSet/>
      <dgm:spPr/>
      <dgm:t>
        <a:bodyPr/>
        <a:lstStyle/>
        <a:p>
          <a:endParaRPr lang="en-IN"/>
        </a:p>
      </dgm:t>
    </dgm:pt>
    <dgm:pt modelId="{152C062E-42A5-43A3-8A12-D2EADA973284}" type="sibTrans" cxnId="{BB7386D6-EA28-47C0-9297-47963A49F59D}">
      <dgm:prSet/>
      <dgm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IN"/>
        </a:p>
      </dgm:t>
    </dgm:pt>
    <dgm:pt modelId="{870FF114-754D-4658-AE73-1E4B4CB169BC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dirty="0"/>
            <a:t>Stock inventory</a:t>
          </a:r>
          <a:endParaRPr lang="en-IN" sz="1600" dirty="0"/>
        </a:p>
      </dgm:t>
    </dgm:pt>
    <dgm:pt modelId="{594993E3-A3D1-4338-A50E-BC53BCE21840}" type="parTrans" cxnId="{4940A737-7974-44FF-8728-758E82889161}">
      <dgm:prSet/>
      <dgm:spPr/>
      <dgm:t>
        <a:bodyPr/>
        <a:lstStyle/>
        <a:p>
          <a:endParaRPr lang="en-IN"/>
        </a:p>
      </dgm:t>
    </dgm:pt>
    <dgm:pt modelId="{56A691B2-C69F-4F44-A3E0-F1A3E6E6E902}" type="sibTrans" cxnId="{4940A737-7974-44FF-8728-758E82889161}">
      <dgm:prSet/>
      <dgm:spPr/>
      <dgm:t>
        <a:bodyPr/>
        <a:lstStyle/>
        <a:p>
          <a:endParaRPr lang="en-IN"/>
        </a:p>
      </dgm:t>
    </dgm:pt>
    <dgm:pt modelId="{53AAFAAD-8554-4541-B68C-ED454D72767D}">
      <dgm:prSet phldrT="[Text]" custT="1"/>
      <dgm:spPr>
        <a:solidFill>
          <a:srgbClr val="CA8E36"/>
        </a:solidFill>
      </dgm:spPr>
      <dgm:t>
        <a:bodyPr/>
        <a:lstStyle/>
        <a:p>
          <a:r>
            <a:rPr lang="en-IN" sz="2400" dirty="0"/>
            <a:t>CONSUMERS</a:t>
          </a:r>
          <a:endParaRPr lang="en-IN" sz="2800" dirty="0"/>
        </a:p>
      </dgm:t>
    </dgm:pt>
    <dgm:pt modelId="{955D7290-6F98-4841-8331-AB78D674BF59}" type="parTrans" cxnId="{1191BD38-743C-4716-910B-68D31F17E2BF}">
      <dgm:prSet/>
      <dgm:spPr/>
      <dgm:t>
        <a:bodyPr/>
        <a:lstStyle/>
        <a:p>
          <a:endParaRPr lang="en-IN"/>
        </a:p>
      </dgm:t>
    </dgm:pt>
    <dgm:pt modelId="{B0112668-9FD0-4604-A101-EE212EC4ECBA}" type="sibTrans" cxnId="{1191BD38-743C-4716-910B-68D31F17E2BF}">
      <dgm:prSet/>
      <dgm:spPr/>
      <dgm:t>
        <a:bodyPr/>
        <a:lstStyle/>
        <a:p>
          <a:endParaRPr lang="en-IN"/>
        </a:p>
      </dgm:t>
    </dgm:pt>
    <dgm:pt modelId="{DB6B7D7D-7D5C-4519-8B8C-0D120321CFCA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algn="l"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dirty="0"/>
            <a:t>Individuals that purchase and use a product or service</a:t>
          </a:r>
          <a:endParaRPr lang="en-IN" sz="1600" dirty="0"/>
        </a:p>
      </dgm:t>
    </dgm:pt>
    <dgm:pt modelId="{E516DF95-EE8D-46CF-B589-B8FB3523CF80}" type="parTrans" cxnId="{3B9C4BEE-7BF6-44A6-802F-A2F05166653C}">
      <dgm:prSet/>
      <dgm:spPr/>
      <dgm:t>
        <a:bodyPr/>
        <a:lstStyle/>
        <a:p>
          <a:endParaRPr lang="en-IN"/>
        </a:p>
      </dgm:t>
    </dgm:pt>
    <dgm:pt modelId="{248DF5EC-EB7E-44EF-85B5-9804FE2757A6}" type="sibTrans" cxnId="{3B9C4BEE-7BF6-44A6-802F-A2F05166653C}">
      <dgm:prSet/>
      <dgm:spPr/>
      <dgm:t>
        <a:bodyPr/>
        <a:lstStyle/>
        <a:p>
          <a:endParaRPr lang="en-IN"/>
        </a:p>
      </dgm:t>
    </dgm:pt>
    <dgm:pt modelId="{18C08FA3-50C4-4379-BAB9-6F9E59BDC453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dirty="0"/>
            <a:t>Producers of raw materials and producers of finished goods</a:t>
          </a:r>
          <a:endParaRPr lang="en-IN" sz="1600" dirty="0"/>
        </a:p>
      </dgm:t>
    </dgm:pt>
    <dgm:pt modelId="{1720A417-8598-4904-8283-01E572BD70BC}" type="parTrans" cxnId="{8C4A2C42-86A2-48B1-93C6-3164C4F50782}">
      <dgm:prSet/>
      <dgm:spPr/>
      <dgm:t>
        <a:bodyPr/>
        <a:lstStyle/>
        <a:p>
          <a:endParaRPr lang="en-IN"/>
        </a:p>
      </dgm:t>
    </dgm:pt>
    <dgm:pt modelId="{3E8AC149-302A-4BC1-85E6-1E6DE7ABC1B2}" type="sibTrans" cxnId="{8C4A2C42-86A2-48B1-93C6-3164C4F50782}">
      <dgm:prSet/>
      <dgm:spPr/>
      <dgm:t>
        <a:bodyPr/>
        <a:lstStyle/>
        <a:p>
          <a:endParaRPr lang="en-IN"/>
        </a:p>
      </dgm:t>
    </dgm:pt>
    <dgm:pt modelId="{FF19B2CE-2E13-4047-A9A5-D78830CC3EC9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>
              <a:latin typeface="Calibri" panose="020F0502020204030204"/>
              <a:ea typeface="+mn-ea"/>
              <a:cs typeface="+mn-cs"/>
            </a:rPr>
            <a:t>Sell products in larger quantities</a:t>
          </a:r>
          <a:endParaRPr lang="en-IN" sz="1600" b="0" i="0" kern="1200" dirty="0">
            <a:latin typeface="Calibri" panose="020F0502020204030204"/>
            <a:ea typeface="+mn-ea"/>
            <a:cs typeface="+mn-cs"/>
          </a:endParaRPr>
        </a:p>
      </dgm:t>
    </dgm:pt>
    <dgm:pt modelId="{913F0FAD-5487-41FF-A129-062645F4E929}" type="parTrans" cxnId="{F3B89A2D-7630-4E37-9A41-38C43CDF9379}">
      <dgm:prSet/>
      <dgm:spPr/>
      <dgm:t>
        <a:bodyPr/>
        <a:lstStyle/>
        <a:p>
          <a:endParaRPr lang="en-IN"/>
        </a:p>
      </dgm:t>
    </dgm:pt>
    <dgm:pt modelId="{F8B52C52-281C-4418-BF0A-EA80667A12AD}" type="sibTrans" cxnId="{F3B89A2D-7630-4E37-9A41-38C43CDF9379}">
      <dgm:prSet/>
      <dgm:spPr/>
      <dgm:t>
        <a:bodyPr/>
        <a:lstStyle/>
        <a:p>
          <a:endParaRPr lang="en-IN"/>
        </a:p>
      </dgm:t>
    </dgm:pt>
    <dgm:pt modelId="{FD377F53-7C72-406D-A918-732F44577184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dirty="0"/>
            <a:t>Sell in smaller quantities to customers in the general public</a:t>
          </a:r>
          <a:endParaRPr lang="en-IN" sz="1600" dirty="0"/>
        </a:p>
      </dgm:t>
    </dgm:pt>
    <dgm:pt modelId="{9E418C7D-A108-4227-81B3-9CF95069AEC7}" type="parTrans" cxnId="{66732932-2EED-42B1-80ED-4A087E72CC5A}">
      <dgm:prSet/>
      <dgm:spPr/>
      <dgm:t>
        <a:bodyPr/>
        <a:lstStyle/>
        <a:p>
          <a:endParaRPr lang="en-IN"/>
        </a:p>
      </dgm:t>
    </dgm:pt>
    <dgm:pt modelId="{0C072D03-BA77-47B5-B9E0-463EBF968D7C}" type="sibTrans" cxnId="{66732932-2EED-42B1-80ED-4A087E72CC5A}">
      <dgm:prSet/>
      <dgm:spPr/>
      <dgm:t>
        <a:bodyPr/>
        <a:lstStyle/>
        <a:p>
          <a:endParaRPr lang="en-IN"/>
        </a:p>
      </dgm:t>
    </dgm:pt>
    <dgm:pt modelId="{8C8B8099-2A77-4BDB-B94A-DAF01E1157B9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algn="l"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dirty="0"/>
            <a:t>Depend on producers, distributors, and retailers to meet their needs for products</a:t>
          </a:r>
          <a:endParaRPr lang="en-IN" sz="1600" dirty="0"/>
        </a:p>
      </dgm:t>
    </dgm:pt>
    <dgm:pt modelId="{F2539E9D-6BE1-4195-8B2A-3181499743E5}" type="parTrans" cxnId="{0CCCCE59-887F-4B23-BC40-D668D3664DB3}">
      <dgm:prSet/>
      <dgm:spPr/>
      <dgm:t>
        <a:bodyPr/>
        <a:lstStyle/>
        <a:p>
          <a:endParaRPr lang="en-IN"/>
        </a:p>
      </dgm:t>
    </dgm:pt>
    <dgm:pt modelId="{C9C5D45E-1415-454A-B662-F87CB2A21B0A}" type="sibTrans" cxnId="{0CCCCE59-887F-4B23-BC40-D668D3664DB3}">
      <dgm:prSet/>
      <dgm:spPr/>
      <dgm:t>
        <a:bodyPr/>
        <a:lstStyle/>
        <a:p>
          <a:endParaRPr lang="en-IN"/>
        </a:p>
      </dgm:t>
    </dgm:pt>
    <dgm:pt modelId="{C6FF5642-7D1C-42D3-8B41-17CB02083DC6}" type="pres">
      <dgm:prSet presAssocID="{0D3A4F29-6935-4242-9F54-76CD34C7289B}" presName="Name0" presStyleCnt="0">
        <dgm:presLayoutVars>
          <dgm:dir/>
          <dgm:animLvl val="lvl"/>
          <dgm:resizeHandles val="exact"/>
        </dgm:presLayoutVars>
      </dgm:prSet>
      <dgm:spPr/>
    </dgm:pt>
    <dgm:pt modelId="{C2C35310-22E1-464C-91AD-E93F1642D250}" type="pres">
      <dgm:prSet presAssocID="{0D3A4F29-6935-4242-9F54-76CD34C7289B}" presName="tSp" presStyleCnt="0"/>
      <dgm:spPr/>
    </dgm:pt>
    <dgm:pt modelId="{132F2A99-3370-4C0F-A69C-EC9BC6D05BFC}" type="pres">
      <dgm:prSet presAssocID="{0D3A4F29-6935-4242-9F54-76CD34C7289B}" presName="bSp" presStyleCnt="0"/>
      <dgm:spPr/>
    </dgm:pt>
    <dgm:pt modelId="{F230513F-CAE1-49CA-BFE4-91C30D7AA51A}" type="pres">
      <dgm:prSet presAssocID="{0D3A4F29-6935-4242-9F54-76CD34C7289B}" presName="process" presStyleCnt="0"/>
      <dgm:spPr/>
    </dgm:pt>
    <dgm:pt modelId="{D3AF0A6F-A228-49B2-A88D-4C3440193623}" type="pres">
      <dgm:prSet presAssocID="{D8A2B524-773F-490C-AD27-5771C23D2786}" presName="composite1" presStyleCnt="0"/>
      <dgm:spPr/>
    </dgm:pt>
    <dgm:pt modelId="{9D7D67F8-7116-4768-9AE0-1DDE8B9EC0FE}" type="pres">
      <dgm:prSet presAssocID="{D8A2B524-773F-490C-AD27-5771C23D2786}" presName="dummyNode1" presStyleLbl="node1" presStyleIdx="0" presStyleCnt="4"/>
      <dgm:spPr/>
    </dgm:pt>
    <dgm:pt modelId="{0B2C0AC5-3863-4B8F-A2AE-BA97593CC8CB}" type="pres">
      <dgm:prSet presAssocID="{D8A2B524-773F-490C-AD27-5771C23D2786}" presName="childNode1" presStyleLbl="bgAcc1" presStyleIdx="0" presStyleCnt="4" custScaleX="115052" custScaleY="123831" custLinFactNeighborX="1565" custLinFactNeighborY="-13283">
        <dgm:presLayoutVars>
          <dgm:bulletEnabled val="1"/>
        </dgm:presLayoutVars>
      </dgm:prSet>
      <dgm:spPr/>
    </dgm:pt>
    <dgm:pt modelId="{622ED37F-F677-4B89-917F-DEFEA3E8D08D}" type="pres">
      <dgm:prSet presAssocID="{D8A2B524-773F-490C-AD27-5771C23D2786}" presName="childNode1tx" presStyleLbl="bgAcc1" presStyleIdx="0" presStyleCnt="4">
        <dgm:presLayoutVars>
          <dgm:bulletEnabled val="1"/>
        </dgm:presLayoutVars>
      </dgm:prSet>
      <dgm:spPr/>
    </dgm:pt>
    <dgm:pt modelId="{BF0DB0AA-7408-43E4-82CE-F24BB9BCF980}" type="pres">
      <dgm:prSet presAssocID="{D8A2B524-773F-490C-AD27-5771C23D2786}" presName="parentNode1" presStyleLbl="node1" presStyleIdx="0" presStyleCnt="4" custLinFactNeighborX="-591" custLinFactNeighborY="1846">
        <dgm:presLayoutVars>
          <dgm:chMax val="1"/>
          <dgm:bulletEnabled val="1"/>
        </dgm:presLayoutVars>
      </dgm:prSet>
      <dgm:spPr/>
    </dgm:pt>
    <dgm:pt modelId="{E1CE4DA0-3B39-4A39-8182-A1C6D2B79A62}" type="pres">
      <dgm:prSet presAssocID="{D8A2B524-773F-490C-AD27-5771C23D2786}" presName="connSite1" presStyleCnt="0"/>
      <dgm:spPr/>
    </dgm:pt>
    <dgm:pt modelId="{CC061F51-18CA-40D5-87A1-069A613970ED}" type="pres">
      <dgm:prSet presAssocID="{6BFCE18C-7728-4448-B69F-8214FA6630FE}" presName="Name9" presStyleLbl="sibTrans2D1" presStyleIdx="0" presStyleCnt="3" custAng="21368109" custLinFactNeighborX="-1987" custLinFactNeighborY="7442"/>
      <dgm:spPr/>
    </dgm:pt>
    <dgm:pt modelId="{A3386E09-FD1C-4591-8D0C-3C6FE8BDE0F0}" type="pres">
      <dgm:prSet presAssocID="{8F7E7251-BD25-41D7-B84B-80D70239CB78}" presName="composite2" presStyleCnt="0"/>
      <dgm:spPr/>
    </dgm:pt>
    <dgm:pt modelId="{76D4DB40-896E-4F50-8160-D37EFE9CA664}" type="pres">
      <dgm:prSet presAssocID="{8F7E7251-BD25-41D7-B84B-80D70239CB78}" presName="dummyNode2" presStyleLbl="node1" presStyleIdx="0" presStyleCnt="4"/>
      <dgm:spPr/>
    </dgm:pt>
    <dgm:pt modelId="{8AC75DEC-9D02-41B3-AD00-FD1355B6D279}" type="pres">
      <dgm:prSet presAssocID="{8F7E7251-BD25-41D7-B84B-80D70239CB78}" presName="childNode2" presStyleLbl="bgAcc1" presStyleIdx="1" presStyleCnt="4" custScaleX="129852" custScaleY="126836" custLinFactNeighborY="7116">
        <dgm:presLayoutVars>
          <dgm:bulletEnabled val="1"/>
        </dgm:presLayoutVars>
      </dgm:prSet>
      <dgm:spPr>
        <a:xfrm>
          <a:off x="2807680" y="2053465"/>
          <a:ext cx="2225656" cy="2328330"/>
        </a:xfrm>
        <a:prstGeom prst="roundRect">
          <a:avLst>
            <a:gd name="adj" fmla="val 10000"/>
          </a:avLst>
        </a:prstGeom>
      </dgm:spPr>
    </dgm:pt>
    <dgm:pt modelId="{E810A8C6-2046-4414-9885-DC9EDB0E2E19}" type="pres">
      <dgm:prSet presAssocID="{8F7E7251-BD25-41D7-B84B-80D70239CB78}" presName="childNode2tx" presStyleLbl="bgAcc1" presStyleIdx="1" presStyleCnt="4">
        <dgm:presLayoutVars>
          <dgm:bulletEnabled val="1"/>
        </dgm:presLayoutVars>
      </dgm:prSet>
      <dgm:spPr/>
    </dgm:pt>
    <dgm:pt modelId="{E8D35E65-AD8E-4BF8-922F-3C74818FB55B}" type="pres">
      <dgm:prSet presAssocID="{8F7E7251-BD25-41D7-B84B-80D70239CB78}" presName="parentNode2" presStyleLbl="node1" presStyleIdx="1" presStyleCnt="4" custScaleX="118037" custLinFactNeighborX="566" custLinFactNeighborY="-12177">
        <dgm:presLayoutVars>
          <dgm:chMax val="0"/>
          <dgm:bulletEnabled val="1"/>
        </dgm:presLayoutVars>
      </dgm:prSet>
      <dgm:spPr/>
    </dgm:pt>
    <dgm:pt modelId="{62AF15A8-80AB-4C2A-954B-97F5DAAAFE2A}" type="pres">
      <dgm:prSet presAssocID="{8F7E7251-BD25-41D7-B84B-80D70239CB78}" presName="connSite2" presStyleCnt="0"/>
      <dgm:spPr/>
    </dgm:pt>
    <dgm:pt modelId="{C58FC4D6-B318-4062-89A1-038E1C639B68}" type="pres">
      <dgm:prSet presAssocID="{BFBE2EBB-DEDF-4476-B941-BEA21A1CFD2E}" presName="Name18" presStyleLbl="sibTrans2D1" presStyleIdx="1" presStyleCnt="3" custAng="411658" custLinFactNeighborX="-2555" custLinFactNeighborY="-5720"/>
      <dgm:spPr/>
    </dgm:pt>
    <dgm:pt modelId="{51476B6F-D6F0-4BE3-B730-98B02B75029E}" type="pres">
      <dgm:prSet presAssocID="{7BCF2193-6207-4FA5-A504-A1DB66F2B38D}" presName="composite1" presStyleCnt="0"/>
      <dgm:spPr/>
    </dgm:pt>
    <dgm:pt modelId="{9E366C73-5282-4F58-9745-899E3A14F5BF}" type="pres">
      <dgm:prSet presAssocID="{7BCF2193-6207-4FA5-A504-A1DB66F2B38D}" presName="dummyNode1" presStyleLbl="node1" presStyleIdx="1" presStyleCnt="4"/>
      <dgm:spPr/>
    </dgm:pt>
    <dgm:pt modelId="{E16F60B3-4DDE-4D9A-A2C3-567ADB10ED6F}" type="pres">
      <dgm:prSet presAssocID="{7BCF2193-6207-4FA5-A504-A1DB66F2B38D}" presName="childNode1" presStyleLbl="bgAcc1" presStyleIdx="2" presStyleCnt="4" custScaleX="123729" custScaleY="122698" custLinFactNeighborX="-4159" custLinFactNeighborY="-16130">
        <dgm:presLayoutVars>
          <dgm:bulletEnabled val="1"/>
        </dgm:presLayoutVars>
      </dgm:prSet>
      <dgm:spPr/>
    </dgm:pt>
    <dgm:pt modelId="{E51DD808-63BC-491D-AC12-5EDB0F9C6BBE}" type="pres">
      <dgm:prSet presAssocID="{7BCF2193-6207-4FA5-A504-A1DB66F2B38D}" presName="childNode1tx" presStyleLbl="bgAcc1" presStyleIdx="2" presStyleCnt="4">
        <dgm:presLayoutVars>
          <dgm:bulletEnabled val="1"/>
        </dgm:presLayoutVars>
      </dgm:prSet>
      <dgm:spPr/>
    </dgm:pt>
    <dgm:pt modelId="{1680B5AE-CC3C-487F-AC66-0766E70847B5}" type="pres">
      <dgm:prSet presAssocID="{7BCF2193-6207-4FA5-A504-A1DB66F2B38D}" presName="parentNode1" presStyleLbl="node1" presStyleIdx="2" presStyleCnt="4" custLinFactNeighborX="-591" custLinFactNeighborY="1846">
        <dgm:presLayoutVars>
          <dgm:chMax val="1"/>
          <dgm:bulletEnabled val="1"/>
        </dgm:presLayoutVars>
      </dgm:prSet>
      <dgm:spPr/>
    </dgm:pt>
    <dgm:pt modelId="{045523C2-E8BD-4DDD-A5D7-41C8FE9DBB91}" type="pres">
      <dgm:prSet presAssocID="{7BCF2193-6207-4FA5-A504-A1DB66F2B38D}" presName="connSite1" presStyleCnt="0"/>
      <dgm:spPr/>
    </dgm:pt>
    <dgm:pt modelId="{69F10A63-19E2-4E6F-A2DD-741231D92CD5}" type="pres">
      <dgm:prSet presAssocID="{152C062E-42A5-43A3-8A12-D2EADA973284}" presName="Name9" presStyleLbl="sibTrans2D1" presStyleIdx="2" presStyleCnt="3" custAng="21443714" custLinFactNeighborX="654" custLinFactNeighborY="8834"/>
      <dgm:spPr/>
    </dgm:pt>
    <dgm:pt modelId="{D357C868-6047-4968-A0C9-5A940B4936B0}" type="pres">
      <dgm:prSet presAssocID="{53AAFAAD-8554-4541-B68C-ED454D72767D}" presName="composite2" presStyleCnt="0"/>
      <dgm:spPr/>
    </dgm:pt>
    <dgm:pt modelId="{1007ACAE-0B44-4C8F-917D-532D131E577D}" type="pres">
      <dgm:prSet presAssocID="{53AAFAAD-8554-4541-B68C-ED454D72767D}" presName="dummyNode2" presStyleLbl="node1" presStyleIdx="2" presStyleCnt="4"/>
      <dgm:spPr/>
    </dgm:pt>
    <dgm:pt modelId="{C7070BEC-AADD-41CD-82B5-38883A9AB9BA}" type="pres">
      <dgm:prSet presAssocID="{53AAFAAD-8554-4541-B68C-ED454D72767D}" presName="childNode2" presStyleLbl="bgAcc1" presStyleIdx="3" presStyleCnt="4" custScaleX="136616" custScaleY="139437" custLinFactNeighborX="1174" custLinFactNeighborY="4270">
        <dgm:presLayoutVars>
          <dgm:bulletEnabled val="1"/>
        </dgm:presLayoutVars>
      </dgm:prSet>
      <dgm:spPr/>
    </dgm:pt>
    <dgm:pt modelId="{70ECB5F7-85E2-4787-B1B9-1D1517ECF724}" type="pres">
      <dgm:prSet presAssocID="{53AAFAAD-8554-4541-B68C-ED454D72767D}" presName="childNode2tx" presStyleLbl="bgAcc1" presStyleIdx="3" presStyleCnt="4">
        <dgm:presLayoutVars>
          <dgm:bulletEnabled val="1"/>
        </dgm:presLayoutVars>
      </dgm:prSet>
      <dgm:spPr/>
    </dgm:pt>
    <dgm:pt modelId="{7BB1B78B-FB6E-4FC9-9D62-ECC989099883}" type="pres">
      <dgm:prSet presAssocID="{53AAFAAD-8554-4541-B68C-ED454D72767D}" presName="parentNode2" presStyleLbl="node1" presStyleIdx="3" presStyleCnt="4" custLinFactNeighborX="-591" custLinFactNeighborY="-18079">
        <dgm:presLayoutVars>
          <dgm:chMax val="0"/>
          <dgm:bulletEnabled val="1"/>
        </dgm:presLayoutVars>
      </dgm:prSet>
      <dgm:spPr/>
    </dgm:pt>
    <dgm:pt modelId="{457F9C0E-E06A-4400-AA2F-015308007811}" type="pres">
      <dgm:prSet presAssocID="{53AAFAAD-8554-4541-B68C-ED454D72767D}" presName="connSite2" presStyleCnt="0"/>
      <dgm:spPr/>
    </dgm:pt>
  </dgm:ptLst>
  <dgm:cxnLst>
    <dgm:cxn modelId="{2CDC1D04-2FE9-4DA5-96CE-951629A76D03}" type="presOf" srcId="{53AAFAAD-8554-4541-B68C-ED454D72767D}" destId="{7BB1B78B-FB6E-4FC9-9D62-ECC989099883}" srcOrd="0" destOrd="0" presId="urn:microsoft.com/office/officeart/2005/8/layout/hProcess4"/>
    <dgm:cxn modelId="{5E309B12-2E6A-4922-87F5-40F541C58942}" srcId="{D8A2B524-773F-490C-AD27-5771C23D2786}" destId="{828BD428-790D-4BC6-863E-F669A80ED2FD}" srcOrd="0" destOrd="0" parTransId="{403D0052-E655-4CC4-9B31-4AABDB76F438}" sibTransId="{E0F39152-121C-467E-8F11-A9870E6F4310}"/>
    <dgm:cxn modelId="{AFD3F215-E777-4B2F-8BD5-AE6BF618F1B0}" type="presOf" srcId="{8C8B8099-2A77-4BDB-B94A-DAF01E1157B9}" destId="{70ECB5F7-85E2-4787-B1B9-1D1517ECF724}" srcOrd="1" destOrd="1" presId="urn:microsoft.com/office/officeart/2005/8/layout/hProcess4"/>
    <dgm:cxn modelId="{C4BC4A17-AE5C-4309-A166-736A9EC6A5E3}" type="presOf" srcId="{DB6B7D7D-7D5C-4519-8B8C-0D120321CFCA}" destId="{C7070BEC-AADD-41CD-82B5-38883A9AB9BA}" srcOrd="0" destOrd="0" presId="urn:microsoft.com/office/officeart/2005/8/layout/hProcess4"/>
    <dgm:cxn modelId="{984F4A18-F45E-4413-8B1F-FC0A18D87B1C}" type="presOf" srcId="{FD377F53-7C72-406D-A918-732F44577184}" destId="{E16F60B3-4DDE-4D9A-A2C3-567ADB10ED6F}" srcOrd="0" destOrd="1" presId="urn:microsoft.com/office/officeart/2005/8/layout/hProcess4"/>
    <dgm:cxn modelId="{6B536A25-5727-42BC-9A6E-096B3D2EE5B0}" type="presOf" srcId="{B4BD26A2-3266-42B6-9608-053534BE716D}" destId="{E810A8C6-2046-4414-9885-DC9EDB0E2E19}" srcOrd="1" destOrd="0" presId="urn:microsoft.com/office/officeart/2005/8/layout/hProcess4"/>
    <dgm:cxn modelId="{F3B89A2D-7630-4E37-9A41-38C43CDF9379}" srcId="{8F7E7251-BD25-41D7-B84B-80D70239CB78}" destId="{FF19B2CE-2E13-4047-A9A5-D78830CC3EC9}" srcOrd="1" destOrd="0" parTransId="{913F0FAD-5487-41FF-A129-062645F4E929}" sibTransId="{F8B52C52-281C-4418-BF0A-EA80667A12AD}"/>
    <dgm:cxn modelId="{66732932-2EED-42B1-80ED-4A087E72CC5A}" srcId="{7BCF2193-6207-4FA5-A504-A1DB66F2B38D}" destId="{FD377F53-7C72-406D-A918-732F44577184}" srcOrd="1" destOrd="0" parTransId="{9E418C7D-A108-4227-81B3-9CF95069AEC7}" sibTransId="{0C072D03-BA77-47B5-B9E0-463EBF968D7C}"/>
    <dgm:cxn modelId="{4940A737-7974-44FF-8728-758E82889161}" srcId="{7BCF2193-6207-4FA5-A504-A1DB66F2B38D}" destId="{870FF114-754D-4658-AE73-1E4B4CB169BC}" srcOrd="0" destOrd="0" parTransId="{594993E3-A3D1-4338-A50E-BC53BCE21840}" sibTransId="{56A691B2-C69F-4F44-A3E0-F1A3E6E6E902}"/>
    <dgm:cxn modelId="{1191BD38-743C-4716-910B-68D31F17E2BF}" srcId="{0D3A4F29-6935-4242-9F54-76CD34C7289B}" destId="{53AAFAAD-8554-4541-B68C-ED454D72767D}" srcOrd="3" destOrd="0" parTransId="{955D7290-6F98-4841-8331-AB78D674BF59}" sibTransId="{B0112668-9FD0-4604-A101-EE212EC4ECBA}"/>
    <dgm:cxn modelId="{241B973B-47AA-4BD4-B773-AA83B6D5A3F5}" type="presOf" srcId="{18C08FA3-50C4-4379-BAB9-6F9E59BDC453}" destId="{0B2C0AC5-3863-4B8F-A2AE-BA97593CC8CB}" srcOrd="0" destOrd="1" presId="urn:microsoft.com/office/officeart/2005/8/layout/hProcess4"/>
    <dgm:cxn modelId="{268FD05C-2B91-4303-B7BF-FEF481FDC60D}" type="presOf" srcId="{7BCF2193-6207-4FA5-A504-A1DB66F2B38D}" destId="{1680B5AE-CC3C-487F-AC66-0766E70847B5}" srcOrd="0" destOrd="0" presId="urn:microsoft.com/office/officeart/2005/8/layout/hProcess4"/>
    <dgm:cxn modelId="{8C4A2C42-86A2-48B1-93C6-3164C4F50782}" srcId="{D8A2B524-773F-490C-AD27-5771C23D2786}" destId="{18C08FA3-50C4-4379-BAB9-6F9E59BDC453}" srcOrd="1" destOrd="0" parTransId="{1720A417-8598-4904-8283-01E572BD70BC}" sibTransId="{3E8AC149-302A-4BC1-85E6-1E6DE7ABC1B2}"/>
    <dgm:cxn modelId="{C03BD646-9CBD-472A-B852-B9348C62034D}" type="presOf" srcId="{828BD428-790D-4BC6-863E-F669A80ED2FD}" destId="{622ED37F-F677-4B89-917F-DEFEA3E8D08D}" srcOrd="1" destOrd="0" presId="urn:microsoft.com/office/officeart/2005/8/layout/hProcess4"/>
    <dgm:cxn modelId="{9E200C69-D29F-4268-87D8-AA3C893FF4FE}" type="presOf" srcId="{152C062E-42A5-43A3-8A12-D2EADA973284}" destId="{69F10A63-19E2-4E6F-A2DD-741231D92CD5}" srcOrd="0" destOrd="0" presId="urn:microsoft.com/office/officeart/2005/8/layout/hProcess4"/>
    <dgm:cxn modelId="{EEBAAD4E-88D4-4B32-8D30-456EC78DBE4D}" type="presOf" srcId="{8C8B8099-2A77-4BDB-B94A-DAF01E1157B9}" destId="{C7070BEC-AADD-41CD-82B5-38883A9AB9BA}" srcOrd="0" destOrd="1" presId="urn:microsoft.com/office/officeart/2005/8/layout/hProcess4"/>
    <dgm:cxn modelId="{8E155671-6B06-42F7-8B35-3F29BB6F8622}" type="presOf" srcId="{FF19B2CE-2E13-4047-A9A5-D78830CC3EC9}" destId="{E810A8C6-2046-4414-9885-DC9EDB0E2E19}" srcOrd="1" destOrd="1" presId="urn:microsoft.com/office/officeart/2005/8/layout/hProcess4"/>
    <dgm:cxn modelId="{717F8559-F1F3-4E03-8166-FBEBC3C7BB4F}" type="presOf" srcId="{FD377F53-7C72-406D-A918-732F44577184}" destId="{E51DD808-63BC-491D-AC12-5EDB0F9C6BBE}" srcOrd="1" destOrd="1" presId="urn:microsoft.com/office/officeart/2005/8/layout/hProcess4"/>
    <dgm:cxn modelId="{0CCCCE59-887F-4B23-BC40-D668D3664DB3}" srcId="{53AAFAAD-8554-4541-B68C-ED454D72767D}" destId="{8C8B8099-2A77-4BDB-B94A-DAF01E1157B9}" srcOrd="1" destOrd="0" parTransId="{F2539E9D-6BE1-4195-8B2A-3181499743E5}" sibTransId="{C9C5D45E-1415-454A-B662-F87CB2A21B0A}"/>
    <dgm:cxn modelId="{6CD51B7A-70BD-4E2D-882D-89F2F5262CB8}" srcId="{0D3A4F29-6935-4242-9F54-76CD34C7289B}" destId="{8F7E7251-BD25-41D7-B84B-80D70239CB78}" srcOrd="1" destOrd="0" parTransId="{266A50FF-9972-406E-8D5F-69751AEE09FE}" sibTransId="{BFBE2EBB-DEDF-4476-B941-BEA21A1CFD2E}"/>
    <dgm:cxn modelId="{65379F86-56E7-46AC-9FEB-E2E6F4DFF7AA}" type="presOf" srcId="{D8A2B524-773F-490C-AD27-5771C23D2786}" destId="{BF0DB0AA-7408-43E4-82CE-F24BB9BCF980}" srcOrd="0" destOrd="0" presId="urn:microsoft.com/office/officeart/2005/8/layout/hProcess4"/>
    <dgm:cxn modelId="{A171FC88-5B15-4C06-9F57-AB1F640BA6D8}" type="presOf" srcId="{B4BD26A2-3266-42B6-9608-053534BE716D}" destId="{8AC75DEC-9D02-41B3-AD00-FD1355B6D279}" srcOrd="0" destOrd="0" presId="urn:microsoft.com/office/officeart/2005/8/layout/hProcess4"/>
    <dgm:cxn modelId="{FA013B8C-7A0C-40F6-B210-452AE13D190F}" type="presOf" srcId="{870FF114-754D-4658-AE73-1E4B4CB169BC}" destId="{E16F60B3-4DDE-4D9A-A2C3-567ADB10ED6F}" srcOrd="0" destOrd="0" presId="urn:microsoft.com/office/officeart/2005/8/layout/hProcess4"/>
    <dgm:cxn modelId="{3A313E93-43E9-4D68-B6DE-31469FAC8532}" type="presOf" srcId="{8F7E7251-BD25-41D7-B84B-80D70239CB78}" destId="{E8D35E65-AD8E-4BF8-922F-3C74818FB55B}" srcOrd="0" destOrd="0" presId="urn:microsoft.com/office/officeart/2005/8/layout/hProcess4"/>
    <dgm:cxn modelId="{D8E9BB9E-5535-4F68-8688-2FEF07E42CDC}" type="presOf" srcId="{0D3A4F29-6935-4242-9F54-76CD34C7289B}" destId="{C6FF5642-7D1C-42D3-8B41-17CB02083DC6}" srcOrd="0" destOrd="0" presId="urn:microsoft.com/office/officeart/2005/8/layout/hProcess4"/>
    <dgm:cxn modelId="{E4412FA5-A407-4561-9FB9-B94E1FA67A7A}" srcId="{0D3A4F29-6935-4242-9F54-76CD34C7289B}" destId="{D8A2B524-773F-490C-AD27-5771C23D2786}" srcOrd="0" destOrd="0" parTransId="{5443BE20-40C9-493C-8332-F9215729E459}" sibTransId="{6BFCE18C-7728-4448-B69F-8214FA6630FE}"/>
    <dgm:cxn modelId="{FD8A7AB6-7C58-4A99-8844-398A93BE69B6}" type="presOf" srcId="{18C08FA3-50C4-4379-BAB9-6F9E59BDC453}" destId="{622ED37F-F677-4B89-917F-DEFEA3E8D08D}" srcOrd="1" destOrd="1" presId="urn:microsoft.com/office/officeart/2005/8/layout/hProcess4"/>
    <dgm:cxn modelId="{CF7FFAC1-0BC3-481A-AD22-CFFF9AD732EE}" type="presOf" srcId="{BFBE2EBB-DEDF-4476-B941-BEA21A1CFD2E}" destId="{C58FC4D6-B318-4062-89A1-038E1C639B68}" srcOrd="0" destOrd="0" presId="urn:microsoft.com/office/officeart/2005/8/layout/hProcess4"/>
    <dgm:cxn modelId="{1E3D11C4-4068-4933-8D13-5FCAC57D3394}" type="presOf" srcId="{6BFCE18C-7728-4448-B69F-8214FA6630FE}" destId="{CC061F51-18CA-40D5-87A1-069A613970ED}" srcOrd="0" destOrd="0" presId="urn:microsoft.com/office/officeart/2005/8/layout/hProcess4"/>
    <dgm:cxn modelId="{A328CACA-1F14-45D7-8CC3-C79C43824904}" type="presOf" srcId="{FF19B2CE-2E13-4047-A9A5-D78830CC3EC9}" destId="{8AC75DEC-9D02-41B3-AD00-FD1355B6D279}" srcOrd="0" destOrd="1" presId="urn:microsoft.com/office/officeart/2005/8/layout/hProcess4"/>
    <dgm:cxn modelId="{BC5DE9CC-3E63-440F-9F17-834A541EC4C3}" type="presOf" srcId="{DB6B7D7D-7D5C-4519-8B8C-0D120321CFCA}" destId="{70ECB5F7-85E2-4787-B1B9-1D1517ECF724}" srcOrd="1" destOrd="0" presId="urn:microsoft.com/office/officeart/2005/8/layout/hProcess4"/>
    <dgm:cxn modelId="{BB7386D6-EA28-47C0-9297-47963A49F59D}" srcId="{0D3A4F29-6935-4242-9F54-76CD34C7289B}" destId="{7BCF2193-6207-4FA5-A504-A1DB66F2B38D}" srcOrd="2" destOrd="0" parTransId="{59E600F2-26D2-47DD-BDFA-E4D624B1B99A}" sibTransId="{152C062E-42A5-43A3-8A12-D2EADA973284}"/>
    <dgm:cxn modelId="{3B9C4BEE-7BF6-44A6-802F-A2F05166653C}" srcId="{53AAFAAD-8554-4541-B68C-ED454D72767D}" destId="{DB6B7D7D-7D5C-4519-8B8C-0D120321CFCA}" srcOrd="0" destOrd="0" parTransId="{E516DF95-EE8D-46CF-B589-B8FB3523CF80}" sibTransId="{248DF5EC-EB7E-44EF-85B5-9804FE2757A6}"/>
    <dgm:cxn modelId="{C29951F2-8985-47C5-8208-F089AADE608D}" type="presOf" srcId="{828BD428-790D-4BC6-863E-F669A80ED2FD}" destId="{0B2C0AC5-3863-4B8F-A2AE-BA97593CC8CB}" srcOrd="0" destOrd="0" presId="urn:microsoft.com/office/officeart/2005/8/layout/hProcess4"/>
    <dgm:cxn modelId="{A73CF9F9-D781-48E5-887D-60A0F63BBED2}" srcId="{8F7E7251-BD25-41D7-B84B-80D70239CB78}" destId="{B4BD26A2-3266-42B6-9608-053534BE716D}" srcOrd="0" destOrd="0" parTransId="{AD8C3014-B2EC-4611-8A67-5E1358594600}" sibTransId="{0AF1D898-9AED-4F5F-8055-CA28D80EAC03}"/>
    <dgm:cxn modelId="{245977FD-EF09-4AB2-83BE-48AEA675B7C6}" type="presOf" srcId="{870FF114-754D-4658-AE73-1E4B4CB169BC}" destId="{E51DD808-63BC-491D-AC12-5EDB0F9C6BBE}" srcOrd="1" destOrd="0" presId="urn:microsoft.com/office/officeart/2005/8/layout/hProcess4"/>
    <dgm:cxn modelId="{5D422001-226C-4A7D-B3AB-03A732C6923F}" type="presParOf" srcId="{C6FF5642-7D1C-42D3-8B41-17CB02083DC6}" destId="{C2C35310-22E1-464C-91AD-E93F1642D250}" srcOrd="0" destOrd="0" presId="urn:microsoft.com/office/officeart/2005/8/layout/hProcess4"/>
    <dgm:cxn modelId="{82EAE89B-E7BD-4CC3-867D-9184B1199998}" type="presParOf" srcId="{C6FF5642-7D1C-42D3-8B41-17CB02083DC6}" destId="{132F2A99-3370-4C0F-A69C-EC9BC6D05BFC}" srcOrd="1" destOrd="0" presId="urn:microsoft.com/office/officeart/2005/8/layout/hProcess4"/>
    <dgm:cxn modelId="{A46946E3-65A9-47DF-8B1A-DA8BAB4A34ED}" type="presParOf" srcId="{C6FF5642-7D1C-42D3-8B41-17CB02083DC6}" destId="{F230513F-CAE1-49CA-BFE4-91C30D7AA51A}" srcOrd="2" destOrd="0" presId="urn:microsoft.com/office/officeart/2005/8/layout/hProcess4"/>
    <dgm:cxn modelId="{66B9EB88-C112-4BFA-9085-F630F450A0F5}" type="presParOf" srcId="{F230513F-CAE1-49CA-BFE4-91C30D7AA51A}" destId="{D3AF0A6F-A228-49B2-A88D-4C3440193623}" srcOrd="0" destOrd="0" presId="urn:microsoft.com/office/officeart/2005/8/layout/hProcess4"/>
    <dgm:cxn modelId="{5C1115BB-8ED4-4972-A631-8480E4A6FD8B}" type="presParOf" srcId="{D3AF0A6F-A228-49B2-A88D-4C3440193623}" destId="{9D7D67F8-7116-4768-9AE0-1DDE8B9EC0FE}" srcOrd="0" destOrd="0" presId="urn:microsoft.com/office/officeart/2005/8/layout/hProcess4"/>
    <dgm:cxn modelId="{3E598732-E131-443E-8E3D-8EAC3CD40A65}" type="presParOf" srcId="{D3AF0A6F-A228-49B2-A88D-4C3440193623}" destId="{0B2C0AC5-3863-4B8F-A2AE-BA97593CC8CB}" srcOrd="1" destOrd="0" presId="urn:microsoft.com/office/officeart/2005/8/layout/hProcess4"/>
    <dgm:cxn modelId="{93E0EA39-576E-4C24-AC16-E2184A3F13F7}" type="presParOf" srcId="{D3AF0A6F-A228-49B2-A88D-4C3440193623}" destId="{622ED37F-F677-4B89-917F-DEFEA3E8D08D}" srcOrd="2" destOrd="0" presId="urn:microsoft.com/office/officeart/2005/8/layout/hProcess4"/>
    <dgm:cxn modelId="{BD286A24-2F10-4D6F-A100-25075B6380F5}" type="presParOf" srcId="{D3AF0A6F-A228-49B2-A88D-4C3440193623}" destId="{BF0DB0AA-7408-43E4-82CE-F24BB9BCF980}" srcOrd="3" destOrd="0" presId="urn:microsoft.com/office/officeart/2005/8/layout/hProcess4"/>
    <dgm:cxn modelId="{576921D6-B0D8-4BF8-8BA5-7F5209F06E48}" type="presParOf" srcId="{D3AF0A6F-A228-49B2-A88D-4C3440193623}" destId="{E1CE4DA0-3B39-4A39-8182-A1C6D2B79A62}" srcOrd="4" destOrd="0" presId="urn:microsoft.com/office/officeart/2005/8/layout/hProcess4"/>
    <dgm:cxn modelId="{FFB36BD4-631A-4478-9E6F-91E0A3CCBFC4}" type="presParOf" srcId="{F230513F-CAE1-49CA-BFE4-91C30D7AA51A}" destId="{CC061F51-18CA-40D5-87A1-069A613970ED}" srcOrd="1" destOrd="0" presId="urn:microsoft.com/office/officeart/2005/8/layout/hProcess4"/>
    <dgm:cxn modelId="{DDDE19E5-8B6E-437B-89EC-B880887FDAE4}" type="presParOf" srcId="{F230513F-CAE1-49CA-BFE4-91C30D7AA51A}" destId="{A3386E09-FD1C-4591-8D0C-3C6FE8BDE0F0}" srcOrd="2" destOrd="0" presId="urn:microsoft.com/office/officeart/2005/8/layout/hProcess4"/>
    <dgm:cxn modelId="{36C1BFD2-6BBC-4E0D-92B0-98C28F40E480}" type="presParOf" srcId="{A3386E09-FD1C-4591-8D0C-3C6FE8BDE0F0}" destId="{76D4DB40-896E-4F50-8160-D37EFE9CA664}" srcOrd="0" destOrd="0" presId="urn:microsoft.com/office/officeart/2005/8/layout/hProcess4"/>
    <dgm:cxn modelId="{C48670D0-0657-4274-8A5D-B326DDFBFB8C}" type="presParOf" srcId="{A3386E09-FD1C-4591-8D0C-3C6FE8BDE0F0}" destId="{8AC75DEC-9D02-41B3-AD00-FD1355B6D279}" srcOrd="1" destOrd="0" presId="urn:microsoft.com/office/officeart/2005/8/layout/hProcess4"/>
    <dgm:cxn modelId="{C4F6C237-88AF-43C7-8CCD-3C47A4CB2B8A}" type="presParOf" srcId="{A3386E09-FD1C-4591-8D0C-3C6FE8BDE0F0}" destId="{E810A8C6-2046-4414-9885-DC9EDB0E2E19}" srcOrd="2" destOrd="0" presId="urn:microsoft.com/office/officeart/2005/8/layout/hProcess4"/>
    <dgm:cxn modelId="{7684F98E-BB55-4941-A2D9-241E0C90699F}" type="presParOf" srcId="{A3386E09-FD1C-4591-8D0C-3C6FE8BDE0F0}" destId="{E8D35E65-AD8E-4BF8-922F-3C74818FB55B}" srcOrd="3" destOrd="0" presId="urn:microsoft.com/office/officeart/2005/8/layout/hProcess4"/>
    <dgm:cxn modelId="{C15AE87A-0154-4400-8B8B-8916D6231A32}" type="presParOf" srcId="{A3386E09-FD1C-4591-8D0C-3C6FE8BDE0F0}" destId="{62AF15A8-80AB-4C2A-954B-97F5DAAAFE2A}" srcOrd="4" destOrd="0" presId="urn:microsoft.com/office/officeart/2005/8/layout/hProcess4"/>
    <dgm:cxn modelId="{AD23FF0F-0361-4755-9359-B32B8CADDA59}" type="presParOf" srcId="{F230513F-CAE1-49CA-BFE4-91C30D7AA51A}" destId="{C58FC4D6-B318-4062-89A1-038E1C639B68}" srcOrd="3" destOrd="0" presId="urn:microsoft.com/office/officeart/2005/8/layout/hProcess4"/>
    <dgm:cxn modelId="{5F017A5E-F128-4092-A6E2-9E9470D94A22}" type="presParOf" srcId="{F230513F-CAE1-49CA-BFE4-91C30D7AA51A}" destId="{51476B6F-D6F0-4BE3-B730-98B02B75029E}" srcOrd="4" destOrd="0" presId="urn:microsoft.com/office/officeart/2005/8/layout/hProcess4"/>
    <dgm:cxn modelId="{73389048-345F-46C2-BBB3-2D281E5B7D14}" type="presParOf" srcId="{51476B6F-D6F0-4BE3-B730-98B02B75029E}" destId="{9E366C73-5282-4F58-9745-899E3A14F5BF}" srcOrd="0" destOrd="0" presId="urn:microsoft.com/office/officeart/2005/8/layout/hProcess4"/>
    <dgm:cxn modelId="{3517DA38-4EA3-4252-8B5E-FDCF53D0351D}" type="presParOf" srcId="{51476B6F-D6F0-4BE3-B730-98B02B75029E}" destId="{E16F60B3-4DDE-4D9A-A2C3-567ADB10ED6F}" srcOrd="1" destOrd="0" presId="urn:microsoft.com/office/officeart/2005/8/layout/hProcess4"/>
    <dgm:cxn modelId="{41D52ED6-E79D-42C4-87F4-C54745A860D0}" type="presParOf" srcId="{51476B6F-D6F0-4BE3-B730-98B02B75029E}" destId="{E51DD808-63BC-491D-AC12-5EDB0F9C6BBE}" srcOrd="2" destOrd="0" presId="urn:microsoft.com/office/officeart/2005/8/layout/hProcess4"/>
    <dgm:cxn modelId="{58D9A9B2-7832-4D04-B7BB-019FFE1630F9}" type="presParOf" srcId="{51476B6F-D6F0-4BE3-B730-98B02B75029E}" destId="{1680B5AE-CC3C-487F-AC66-0766E70847B5}" srcOrd="3" destOrd="0" presId="urn:microsoft.com/office/officeart/2005/8/layout/hProcess4"/>
    <dgm:cxn modelId="{FC3636C1-22C5-4189-8A77-E4A49F21DB3B}" type="presParOf" srcId="{51476B6F-D6F0-4BE3-B730-98B02B75029E}" destId="{045523C2-E8BD-4DDD-A5D7-41C8FE9DBB91}" srcOrd="4" destOrd="0" presId="urn:microsoft.com/office/officeart/2005/8/layout/hProcess4"/>
    <dgm:cxn modelId="{325909A1-438E-47DF-A5C3-364E9EB3DE3B}" type="presParOf" srcId="{F230513F-CAE1-49CA-BFE4-91C30D7AA51A}" destId="{69F10A63-19E2-4E6F-A2DD-741231D92CD5}" srcOrd="5" destOrd="0" presId="urn:microsoft.com/office/officeart/2005/8/layout/hProcess4"/>
    <dgm:cxn modelId="{A562F492-19ED-417E-A1DC-D542BB6D94E7}" type="presParOf" srcId="{F230513F-CAE1-49CA-BFE4-91C30D7AA51A}" destId="{D357C868-6047-4968-A0C9-5A940B4936B0}" srcOrd="6" destOrd="0" presId="urn:microsoft.com/office/officeart/2005/8/layout/hProcess4"/>
    <dgm:cxn modelId="{8ADA71BA-CDBD-43F4-AF31-424F8461A985}" type="presParOf" srcId="{D357C868-6047-4968-A0C9-5A940B4936B0}" destId="{1007ACAE-0B44-4C8F-917D-532D131E577D}" srcOrd="0" destOrd="0" presId="urn:microsoft.com/office/officeart/2005/8/layout/hProcess4"/>
    <dgm:cxn modelId="{B3B9FDF1-D201-4229-9AE6-7CB6ED65BA43}" type="presParOf" srcId="{D357C868-6047-4968-A0C9-5A940B4936B0}" destId="{C7070BEC-AADD-41CD-82B5-38883A9AB9BA}" srcOrd="1" destOrd="0" presId="urn:microsoft.com/office/officeart/2005/8/layout/hProcess4"/>
    <dgm:cxn modelId="{2F7F4D2D-3849-44FD-9C94-341FA977971D}" type="presParOf" srcId="{D357C868-6047-4968-A0C9-5A940B4936B0}" destId="{70ECB5F7-85E2-4787-B1B9-1D1517ECF724}" srcOrd="2" destOrd="0" presId="urn:microsoft.com/office/officeart/2005/8/layout/hProcess4"/>
    <dgm:cxn modelId="{5E93A33C-9D02-417A-B990-8377CD7006E2}" type="presParOf" srcId="{D357C868-6047-4968-A0C9-5A940B4936B0}" destId="{7BB1B78B-FB6E-4FC9-9D62-ECC989099883}" srcOrd="3" destOrd="0" presId="urn:microsoft.com/office/officeart/2005/8/layout/hProcess4"/>
    <dgm:cxn modelId="{9F34990C-DCDD-41D2-8AE8-29127FCF9461}" type="presParOf" srcId="{D357C868-6047-4968-A0C9-5A940B4936B0}" destId="{457F9C0E-E06A-4400-AA2F-01530800781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2BD051-80B5-40C7-AFF7-02616CA6BB0E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50055F0-1B2B-45B7-9BA0-B3E8254389DD}">
      <dgm:prSet phldrT="[Text]" custT="1"/>
      <dgm:spPr>
        <a:solidFill>
          <a:srgbClr val="CA8E36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45720" tIns="30480" rIns="45720" bIns="3048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prstClr val="white"/>
              </a:solidFill>
              <a:latin typeface="Calibri Light"/>
              <a:ea typeface="맑은 고딕"/>
              <a:cs typeface="+mn-cs"/>
            </a:rPr>
            <a:t>Raw Data</a:t>
          </a:r>
        </a:p>
      </dgm:t>
    </dgm:pt>
    <dgm:pt modelId="{DF0A6A2C-67B1-4F1D-B077-F3655A6EF236}" type="parTrans" cxnId="{37D24809-04AC-41F2-880F-3DF69152F24F}">
      <dgm:prSet/>
      <dgm:spPr/>
      <dgm:t>
        <a:bodyPr/>
        <a:lstStyle/>
        <a:p>
          <a:endParaRPr lang="en-IN"/>
        </a:p>
      </dgm:t>
    </dgm:pt>
    <dgm:pt modelId="{92F752A5-5F2E-4BE6-8B63-1C73557B59D2}" type="sibTrans" cxnId="{37D24809-04AC-41F2-880F-3DF69152F24F}">
      <dgm:prSet/>
      <dgm:spPr>
        <a:noFill/>
        <a:ln>
          <a:noFill/>
        </a:ln>
        <a:effectLst/>
      </dgm:spPr>
      <dgm:t>
        <a:bodyPr/>
        <a:lstStyle/>
        <a:p>
          <a:endParaRPr lang="en-IN"/>
        </a:p>
      </dgm:t>
    </dgm:pt>
    <dgm:pt modelId="{9D599E17-874B-41EE-AA23-F3282589F904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Sales data</a:t>
          </a:r>
        </a:p>
      </dgm:t>
    </dgm:pt>
    <dgm:pt modelId="{02D322D4-0496-4D44-9E28-4E7088A640E2}" type="parTrans" cxnId="{DA131819-11B6-4714-9A1A-ADE252E602BD}">
      <dgm:prSet/>
      <dgm:spPr/>
      <dgm:t>
        <a:bodyPr/>
        <a:lstStyle/>
        <a:p>
          <a:endParaRPr lang="en-IN"/>
        </a:p>
      </dgm:t>
    </dgm:pt>
    <dgm:pt modelId="{AA14C92A-8050-4117-8750-D05EA10A3272}" type="sibTrans" cxnId="{DA131819-11B6-4714-9A1A-ADE252E602BD}">
      <dgm:prSet/>
      <dgm:spPr/>
      <dgm:t>
        <a:bodyPr/>
        <a:lstStyle/>
        <a:p>
          <a:endParaRPr lang="en-IN"/>
        </a:p>
      </dgm:t>
    </dgm:pt>
    <dgm:pt modelId="{8927F287-0120-42F2-AF94-BC8D29CCD842}">
      <dgm:prSet phldrT="[Text]" custT="1"/>
      <dgm:spPr>
        <a:solidFill>
          <a:srgbClr val="CA8E36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45720" tIns="30480" rIns="45720" bIns="3048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prstClr val="white"/>
              </a:solidFill>
              <a:latin typeface="Calibri Light"/>
              <a:ea typeface="맑은 고딕"/>
              <a:cs typeface="+mn-cs"/>
            </a:rPr>
            <a:t>Data Cleaning</a:t>
          </a:r>
        </a:p>
      </dgm:t>
    </dgm:pt>
    <dgm:pt modelId="{0FB4C7D2-F0E2-41D8-B6E2-7C8A6741D7E5}" type="parTrans" cxnId="{E65130ED-E5F7-4000-BDBC-63757CBE8FD7}">
      <dgm:prSet/>
      <dgm:spPr/>
      <dgm:t>
        <a:bodyPr/>
        <a:lstStyle/>
        <a:p>
          <a:endParaRPr lang="en-IN"/>
        </a:p>
      </dgm:t>
    </dgm:pt>
    <dgm:pt modelId="{C1E97B5F-53D7-4ACB-A227-9DC64902C754}" type="sibTrans" cxnId="{E65130ED-E5F7-4000-BDBC-63757CBE8FD7}">
      <dgm:prSet/>
      <dgm:spPr>
        <a:noFill/>
        <a:ln>
          <a:noFill/>
        </a:ln>
        <a:effectLst/>
      </dgm:spPr>
      <dgm:t>
        <a:bodyPr/>
        <a:lstStyle/>
        <a:p>
          <a:endParaRPr lang="en-IN"/>
        </a:p>
      </dgm:t>
    </dgm:pt>
    <dgm:pt modelId="{AABB6655-2703-466E-A4CC-B7285A951502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Dealing with Missing Values</a:t>
          </a:r>
        </a:p>
      </dgm:t>
    </dgm:pt>
    <dgm:pt modelId="{B095B13A-10FF-40A1-9CC7-585E2E69778F}" type="parTrans" cxnId="{0BAE07D7-32C1-4839-AF4F-BC05EB58B70E}">
      <dgm:prSet/>
      <dgm:spPr/>
      <dgm:t>
        <a:bodyPr/>
        <a:lstStyle/>
        <a:p>
          <a:endParaRPr lang="en-IN"/>
        </a:p>
      </dgm:t>
    </dgm:pt>
    <dgm:pt modelId="{2CCB4315-277A-4452-BF73-27D96AAF6FF0}" type="sibTrans" cxnId="{0BAE07D7-32C1-4839-AF4F-BC05EB58B70E}">
      <dgm:prSet/>
      <dgm:spPr/>
      <dgm:t>
        <a:bodyPr/>
        <a:lstStyle/>
        <a:p>
          <a:endParaRPr lang="en-IN"/>
        </a:p>
      </dgm:t>
    </dgm:pt>
    <dgm:pt modelId="{B7F6AD46-7A10-47E0-956F-091273143EFB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SKU Mapping</a:t>
          </a:r>
        </a:p>
      </dgm:t>
    </dgm:pt>
    <dgm:pt modelId="{21DC5A1C-DDFC-461E-9E2F-CF96DE48D6EB}" type="parTrans" cxnId="{E48B9B4D-04D9-4D0B-BCEC-1853CC661203}">
      <dgm:prSet/>
      <dgm:spPr/>
      <dgm:t>
        <a:bodyPr/>
        <a:lstStyle/>
        <a:p>
          <a:endParaRPr lang="en-IN"/>
        </a:p>
      </dgm:t>
    </dgm:pt>
    <dgm:pt modelId="{694F7E87-B43B-4E5F-928D-CADF834C652A}" type="sibTrans" cxnId="{E48B9B4D-04D9-4D0B-BCEC-1853CC661203}">
      <dgm:prSet/>
      <dgm:spPr/>
      <dgm:t>
        <a:bodyPr/>
        <a:lstStyle/>
        <a:p>
          <a:endParaRPr lang="en-IN"/>
        </a:p>
      </dgm:t>
    </dgm:pt>
    <dgm:pt modelId="{A7D66E49-0710-433A-8129-8671EF092348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Eliminating unrequired data</a:t>
          </a:r>
        </a:p>
      </dgm:t>
    </dgm:pt>
    <dgm:pt modelId="{5AEC56CE-8A1D-407C-97E7-CD510F5378BB}" type="parTrans" cxnId="{D5378431-3D26-4E23-805D-F41B086E5450}">
      <dgm:prSet/>
      <dgm:spPr/>
      <dgm:t>
        <a:bodyPr/>
        <a:lstStyle/>
        <a:p>
          <a:endParaRPr lang="en-IN"/>
        </a:p>
      </dgm:t>
    </dgm:pt>
    <dgm:pt modelId="{E3B09EED-244B-4C36-B5F8-9D0BE6F797BF}" type="sibTrans" cxnId="{D5378431-3D26-4E23-805D-F41B086E5450}">
      <dgm:prSet/>
      <dgm:spPr/>
      <dgm:t>
        <a:bodyPr/>
        <a:lstStyle/>
        <a:p>
          <a:endParaRPr lang="en-IN"/>
        </a:p>
      </dgm:t>
    </dgm:pt>
    <dgm:pt modelId="{8D9E3255-A4E7-48D3-9462-A533886DED9B}">
      <dgm:prSet custT="1"/>
      <dgm:spPr>
        <a:solidFill>
          <a:srgbClr val="CA8E36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45720" tIns="30480" rIns="45720" bIns="30480" numCol="1" spcCol="1270" anchor="ctr" anchorCtr="0"/>
        <a:lstStyle/>
        <a:p>
          <a:r>
            <a:rPr lang="en-IN" sz="2400" kern="1200" dirty="0">
              <a:solidFill>
                <a:prstClr val="white"/>
              </a:solidFill>
              <a:latin typeface="Calibri Light"/>
              <a:ea typeface="맑은 고딕"/>
              <a:cs typeface="+mn-cs"/>
            </a:rPr>
            <a:t>Transformed</a:t>
          </a:r>
          <a:r>
            <a:rPr lang="en-IN" sz="2500" kern="1200" dirty="0"/>
            <a:t> Data</a:t>
          </a:r>
        </a:p>
      </dgm:t>
    </dgm:pt>
    <dgm:pt modelId="{9666664D-23D7-4DC6-BA8E-C151945B4897}" type="parTrans" cxnId="{F669732E-2F17-4389-A59F-6FEF86509995}">
      <dgm:prSet/>
      <dgm:spPr/>
      <dgm:t>
        <a:bodyPr/>
        <a:lstStyle/>
        <a:p>
          <a:endParaRPr lang="en-IN"/>
        </a:p>
      </dgm:t>
    </dgm:pt>
    <dgm:pt modelId="{38C0A68D-DC24-4F36-B1AE-A740004711E0}" type="sibTrans" cxnId="{F669732E-2F17-4389-A59F-6FEF86509995}">
      <dgm:prSet/>
      <dgm:spPr/>
      <dgm:t>
        <a:bodyPr/>
        <a:lstStyle/>
        <a:p>
          <a:endParaRPr lang="en-IN"/>
        </a:p>
      </dgm:t>
    </dgm:pt>
    <dgm:pt modelId="{C92D92AC-F046-41A9-A068-41A9EA26976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Merging raw and secondary data</a:t>
          </a:r>
        </a:p>
      </dgm:t>
    </dgm:pt>
    <dgm:pt modelId="{8D8B825A-64B9-43EA-8EB1-7B9D7E4464B1}" type="parTrans" cxnId="{855B17E6-DE1B-41EC-B1C6-B1416E261EFF}">
      <dgm:prSet/>
      <dgm:spPr/>
      <dgm:t>
        <a:bodyPr/>
        <a:lstStyle/>
        <a:p>
          <a:endParaRPr lang="en-IN"/>
        </a:p>
      </dgm:t>
    </dgm:pt>
    <dgm:pt modelId="{7694A512-F6BE-4ADB-A82A-063F25C97A2A}" type="sibTrans" cxnId="{855B17E6-DE1B-41EC-B1C6-B1416E261EFF}">
      <dgm:prSet/>
      <dgm:spPr/>
      <dgm:t>
        <a:bodyPr/>
        <a:lstStyle/>
        <a:p>
          <a:endParaRPr lang="en-IN"/>
        </a:p>
      </dgm:t>
    </dgm:pt>
    <dgm:pt modelId="{9A890255-0DC5-4F85-8FB3-CA727E5C9A08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 Light"/>
            <a:ea typeface="맑은 고딕"/>
            <a:cs typeface="+mn-cs"/>
          </a:endParaRPr>
        </a:p>
      </dgm:t>
    </dgm:pt>
    <dgm:pt modelId="{29FF750C-88CC-4E9D-907D-FA05F498F71D}" type="parTrans" cxnId="{FADEC491-CA20-4970-88F4-F3F57102F34D}">
      <dgm:prSet/>
      <dgm:spPr/>
      <dgm:t>
        <a:bodyPr/>
        <a:lstStyle/>
        <a:p>
          <a:endParaRPr lang="en-IN"/>
        </a:p>
      </dgm:t>
    </dgm:pt>
    <dgm:pt modelId="{F8B68E52-DA30-4358-80E2-E3C7FB27BA8A}" type="sibTrans" cxnId="{FADEC491-CA20-4970-88F4-F3F57102F34D}">
      <dgm:prSet/>
      <dgm:spPr/>
      <dgm:t>
        <a:bodyPr/>
        <a:lstStyle/>
        <a:p>
          <a:endParaRPr lang="en-IN"/>
        </a:p>
      </dgm:t>
    </dgm:pt>
    <dgm:pt modelId="{593C52CA-C827-406C-B176-52216274D413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Transforming data into different data files</a:t>
          </a:r>
        </a:p>
      </dgm:t>
    </dgm:pt>
    <dgm:pt modelId="{00829C4F-4DFE-47C4-BF7B-E9E857647ABC}" type="parTrans" cxnId="{97FAC523-86D4-472E-B2FF-9D9001F6DD6E}">
      <dgm:prSet/>
      <dgm:spPr/>
      <dgm:t>
        <a:bodyPr/>
        <a:lstStyle/>
        <a:p>
          <a:endParaRPr lang="en-IN"/>
        </a:p>
      </dgm:t>
    </dgm:pt>
    <dgm:pt modelId="{84F7E657-46A3-4A64-BC32-2D20F3F8ED92}" type="sibTrans" cxnId="{97FAC523-86D4-472E-B2FF-9D9001F6DD6E}">
      <dgm:prSet/>
      <dgm:spPr/>
      <dgm:t>
        <a:bodyPr/>
        <a:lstStyle/>
        <a:p>
          <a:endParaRPr lang="en-IN"/>
        </a:p>
      </dgm:t>
    </dgm:pt>
    <dgm:pt modelId="{BB2B9DB7-44D1-40D1-9CD8-549A9ADDEBF1}">
      <dgm:prSet phldrT="[Text]" custT="1"/>
      <dgm:spPr>
        <a:solidFill>
          <a:srgbClr val="CA8E36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45720" tIns="30480" rIns="45720" bIns="3048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prstClr val="white"/>
              </a:solidFill>
              <a:latin typeface="Calibri Light"/>
              <a:ea typeface="맑은 고딕"/>
              <a:cs typeface="+mn-cs"/>
            </a:rPr>
            <a:t>Secondary Data</a:t>
          </a:r>
        </a:p>
      </dgm:t>
    </dgm:pt>
    <dgm:pt modelId="{2A93ABE4-E9DE-4914-B623-DB19A12D6519}" type="sibTrans" cxnId="{DA4EBBEC-54A9-45F8-888C-45CA2AA0B569}">
      <dgm:prSet/>
      <dgm:spPr>
        <a:noFill/>
        <a:ln>
          <a:noFill/>
        </a:ln>
        <a:effectLst/>
      </dgm:spPr>
      <dgm:t>
        <a:bodyPr/>
        <a:lstStyle/>
        <a:p>
          <a:endParaRPr lang="en-IN"/>
        </a:p>
      </dgm:t>
    </dgm:pt>
    <dgm:pt modelId="{CCB6516F-6767-40AD-9DBA-64FC744FE1C9}" type="parTrans" cxnId="{DA4EBBEC-54A9-45F8-888C-45CA2AA0B569}">
      <dgm:prSet/>
      <dgm:spPr/>
      <dgm:t>
        <a:bodyPr/>
        <a:lstStyle/>
        <a:p>
          <a:endParaRPr lang="en-IN"/>
        </a:p>
      </dgm:t>
    </dgm:pt>
    <dgm:pt modelId="{F1B31508-AA4E-4098-89B8-D116D15802F9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 Light"/>
            <a:ea typeface="맑은 고딕"/>
            <a:cs typeface="+mn-cs"/>
          </a:endParaRPr>
        </a:p>
      </dgm:t>
    </dgm:pt>
    <dgm:pt modelId="{832C6F7A-2C29-4DA0-B935-9BE918C0E099}" type="sibTrans" cxnId="{295B95B4-F437-4AFC-B1B0-19A39C1CF6DC}">
      <dgm:prSet/>
      <dgm:spPr/>
      <dgm:t>
        <a:bodyPr/>
        <a:lstStyle/>
        <a:p>
          <a:endParaRPr lang="en-IN"/>
        </a:p>
      </dgm:t>
    </dgm:pt>
    <dgm:pt modelId="{ADC50069-117C-4AD6-B8F9-53B9CA5D2B0A}" type="parTrans" cxnId="{295B95B4-F437-4AFC-B1B0-19A39C1CF6DC}">
      <dgm:prSet/>
      <dgm:spPr/>
      <dgm:t>
        <a:bodyPr/>
        <a:lstStyle/>
        <a:p>
          <a:endParaRPr lang="en-IN"/>
        </a:p>
      </dgm:t>
    </dgm:pt>
    <dgm:pt modelId="{1E481749-4D82-4FA0-93A2-388991852CA0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Temperature</a:t>
          </a:r>
        </a:p>
      </dgm:t>
    </dgm:pt>
    <dgm:pt modelId="{4AAAEE8B-E4D0-4B10-808D-68518629358A}" type="parTrans" cxnId="{601F9AB4-77C9-4448-BEE0-51579DDEFECA}">
      <dgm:prSet/>
      <dgm:spPr/>
      <dgm:t>
        <a:bodyPr/>
        <a:lstStyle/>
        <a:p>
          <a:endParaRPr lang="en-IN"/>
        </a:p>
      </dgm:t>
    </dgm:pt>
    <dgm:pt modelId="{38873CB9-DE54-4EBB-91D4-38A0B5005850}" type="sibTrans" cxnId="{601F9AB4-77C9-4448-BEE0-51579DDEFECA}">
      <dgm:prSet/>
      <dgm:spPr/>
      <dgm:t>
        <a:bodyPr/>
        <a:lstStyle/>
        <a:p>
          <a:endParaRPr lang="en-IN"/>
        </a:p>
      </dgm:t>
    </dgm:pt>
    <dgm:pt modelId="{F02C3DB9-CE1B-4EE7-BFD9-06D868E34355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 spcFirstLastPara="0" vert="horz" wrap="square" lIns="123825" tIns="123825" rIns="123825" bIns="123825" numCol="1" spcCol="1270" anchor="t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Stores Mapping</a:t>
          </a:r>
        </a:p>
      </dgm:t>
    </dgm:pt>
    <dgm:pt modelId="{6364F301-91D3-4CD6-9469-7274A23D0EF7}" type="parTrans" cxnId="{10E38593-0F5F-401D-84F5-E70E4BFC991F}">
      <dgm:prSet/>
      <dgm:spPr/>
      <dgm:t>
        <a:bodyPr/>
        <a:lstStyle/>
        <a:p>
          <a:endParaRPr lang="en-IN"/>
        </a:p>
      </dgm:t>
    </dgm:pt>
    <dgm:pt modelId="{9FEB982A-10A4-435A-91EA-73CCF0941599}" type="sibTrans" cxnId="{10E38593-0F5F-401D-84F5-E70E4BFC991F}">
      <dgm:prSet/>
      <dgm:spPr/>
      <dgm:t>
        <a:bodyPr/>
        <a:lstStyle/>
        <a:p>
          <a:endParaRPr lang="en-IN"/>
        </a:p>
      </dgm:t>
    </dgm:pt>
    <dgm:pt modelId="{4409BEDF-FFA5-440F-9054-ACD2726BDA5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Rainfall</a:t>
          </a:r>
        </a:p>
      </dgm:t>
    </dgm:pt>
    <dgm:pt modelId="{37B55ACC-C777-47F9-BE30-D1032EAE9C41}" type="parTrans" cxnId="{6BBBF043-8F0F-48F8-91AC-CA322B0E7173}">
      <dgm:prSet/>
      <dgm:spPr/>
      <dgm:t>
        <a:bodyPr/>
        <a:lstStyle/>
        <a:p>
          <a:endParaRPr lang="en-IN"/>
        </a:p>
      </dgm:t>
    </dgm:pt>
    <dgm:pt modelId="{C93EABD8-76B0-4EDE-BBF9-3FB28B2148EE}" type="sibTrans" cxnId="{6BBBF043-8F0F-48F8-91AC-CA322B0E7173}">
      <dgm:prSet/>
      <dgm:spPr/>
      <dgm:t>
        <a:bodyPr/>
        <a:lstStyle/>
        <a:p>
          <a:endParaRPr lang="en-IN"/>
        </a:p>
      </dgm:t>
    </dgm:pt>
    <dgm:pt modelId="{3F020298-89CA-4D91-A15F-1986A98FC2D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Festivals</a:t>
          </a:r>
        </a:p>
      </dgm:t>
    </dgm:pt>
    <dgm:pt modelId="{841A5ADF-3443-4A51-A4AC-6E425BF81C72}" type="parTrans" cxnId="{003BC44F-C867-45C4-8CD3-1E3DF9C7C480}">
      <dgm:prSet/>
      <dgm:spPr/>
      <dgm:t>
        <a:bodyPr/>
        <a:lstStyle/>
        <a:p>
          <a:endParaRPr lang="en-IN"/>
        </a:p>
      </dgm:t>
    </dgm:pt>
    <dgm:pt modelId="{D2C2E070-0425-489C-8053-88952142BADB}" type="sibTrans" cxnId="{003BC44F-C867-45C4-8CD3-1E3DF9C7C480}">
      <dgm:prSet/>
      <dgm:spPr/>
      <dgm:t>
        <a:bodyPr/>
        <a:lstStyle/>
        <a:p>
          <a:endParaRPr lang="en-IN"/>
        </a:p>
      </dgm:t>
    </dgm:pt>
    <dgm:pt modelId="{29FC2541-82E6-4807-AC37-1159EC22D56E}" type="pres">
      <dgm:prSet presAssocID="{782BD051-80B5-40C7-AFF7-02616CA6BB0E}" presName="Name0" presStyleCnt="0">
        <dgm:presLayoutVars>
          <dgm:dir/>
          <dgm:animLvl val="lvl"/>
          <dgm:resizeHandles val="exact"/>
        </dgm:presLayoutVars>
      </dgm:prSet>
      <dgm:spPr/>
    </dgm:pt>
    <dgm:pt modelId="{C8ACD3AE-8B2E-4772-B489-E1DEAEA3BAEA}" type="pres">
      <dgm:prSet presAssocID="{782BD051-80B5-40C7-AFF7-02616CA6BB0E}" presName="tSp" presStyleCnt="0"/>
      <dgm:spPr/>
    </dgm:pt>
    <dgm:pt modelId="{4FA8C1DD-01F1-4604-91F2-12B3FE9B3FDA}" type="pres">
      <dgm:prSet presAssocID="{782BD051-80B5-40C7-AFF7-02616CA6BB0E}" presName="bSp" presStyleCnt="0"/>
      <dgm:spPr/>
    </dgm:pt>
    <dgm:pt modelId="{E291884D-FEE0-46F8-9499-53148DE07ED1}" type="pres">
      <dgm:prSet presAssocID="{782BD051-80B5-40C7-AFF7-02616CA6BB0E}" presName="process" presStyleCnt="0"/>
      <dgm:spPr/>
    </dgm:pt>
    <dgm:pt modelId="{AF8B811C-CE7A-4E63-BD4E-DE231A9F4108}" type="pres">
      <dgm:prSet presAssocID="{BB2B9DB7-44D1-40D1-9CD8-549A9ADDEBF1}" presName="composite1" presStyleCnt="0"/>
      <dgm:spPr/>
    </dgm:pt>
    <dgm:pt modelId="{6CA27AAB-B168-465B-A62B-7C46C0B9EDFE}" type="pres">
      <dgm:prSet presAssocID="{BB2B9DB7-44D1-40D1-9CD8-549A9ADDEBF1}" presName="dummyNode1" presStyleLbl="node1" presStyleIdx="0" presStyleCnt="4"/>
      <dgm:spPr/>
    </dgm:pt>
    <dgm:pt modelId="{981DDD1B-55A1-44E9-9AFC-8F64CA876F2D}" type="pres">
      <dgm:prSet presAssocID="{BB2B9DB7-44D1-40D1-9CD8-549A9ADDEBF1}" presName="childNode1" presStyleLbl="bgAcc1" presStyleIdx="0" presStyleCnt="4" custLinFactNeighborX="75402" custLinFactNeighborY="59739">
        <dgm:presLayoutVars>
          <dgm:bulletEnabled val="1"/>
        </dgm:presLayoutVars>
      </dgm:prSet>
      <dgm:spPr>
        <a:xfrm>
          <a:off x="2358" y="1935050"/>
          <a:ext cx="2333007" cy="1924243"/>
        </a:xfrm>
        <a:prstGeom prst="roundRect">
          <a:avLst>
            <a:gd name="adj" fmla="val 10000"/>
          </a:avLst>
        </a:prstGeom>
      </dgm:spPr>
    </dgm:pt>
    <dgm:pt modelId="{5A7EA8CE-2A2F-4457-8D88-3A628BD4B17A}" type="pres">
      <dgm:prSet presAssocID="{BB2B9DB7-44D1-40D1-9CD8-549A9ADDEBF1}" presName="childNode1tx" presStyleLbl="bgAcc1" presStyleIdx="0" presStyleCnt="4">
        <dgm:presLayoutVars>
          <dgm:bulletEnabled val="1"/>
        </dgm:presLayoutVars>
      </dgm:prSet>
      <dgm:spPr/>
    </dgm:pt>
    <dgm:pt modelId="{8C720E4F-497F-4368-9C6B-8D68E6268C61}" type="pres">
      <dgm:prSet presAssocID="{BB2B9DB7-44D1-40D1-9CD8-549A9ADDEBF1}" presName="parentNode1" presStyleLbl="node1" presStyleIdx="0" presStyleCnt="4" custLinFactY="32000" custLinFactNeighborX="83567" custLinFactNeighborY="100000">
        <dgm:presLayoutVars>
          <dgm:chMax val="1"/>
          <dgm:bulletEnabled val="1"/>
        </dgm:presLayoutVars>
      </dgm:prSet>
      <dgm:spPr>
        <a:xfrm>
          <a:off x="2307193" y="4257387"/>
          <a:ext cx="2123378" cy="844397"/>
        </a:xfrm>
        <a:prstGeom prst="roundRect">
          <a:avLst>
            <a:gd name="adj" fmla="val 10000"/>
          </a:avLst>
        </a:prstGeom>
      </dgm:spPr>
    </dgm:pt>
    <dgm:pt modelId="{B711152D-C505-4E36-BDAD-C4529E99BC6E}" type="pres">
      <dgm:prSet presAssocID="{BB2B9DB7-44D1-40D1-9CD8-549A9ADDEBF1}" presName="connSite1" presStyleCnt="0"/>
      <dgm:spPr/>
    </dgm:pt>
    <dgm:pt modelId="{A01DAD88-81F0-45A0-B358-C4FC215401C7}" type="pres">
      <dgm:prSet presAssocID="{2A93ABE4-E9DE-4914-B623-DB19A12D6519}" presName="Name9" presStyleLbl="sibTrans2D1" presStyleIdx="0" presStyleCnt="3" custAng="1433030" custFlipVert="0" custFlipHor="1" custScaleX="4152" custScaleY="8237" custLinFactX="42118" custLinFactNeighborX="100000" custLinFactNeighborY="16790"/>
      <dgm:spPr>
        <a:xfrm>
          <a:off x="1311982" y="2388083"/>
          <a:ext cx="2580648" cy="2580648"/>
        </a:xfrm>
        <a:prstGeom prst="leftCircularArrow">
          <a:avLst>
            <a:gd name="adj1" fmla="val 3184"/>
            <a:gd name="adj2" fmla="val 392144"/>
            <a:gd name="adj3" fmla="val 2167655"/>
            <a:gd name="adj4" fmla="val 9024489"/>
            <a:gd name="adj5" fmla="val 3715"/>
          </a:avLst>
        </a:prstGeom>
      </dgm:spPr>
    </dgm:pt>
    <dgm:pt modelId="{02251EA0-6D81-4207-8DCC-C375FE182812}" type="pres">
      <dgm:prSet presAssocID="{550055F0-1B2B-45B7-9BA0-B3E8254389DD}" presName="composite2" presStyleCnt="0"/>
      <dgm:spPr/>
    </dgm:pt>
    <dgm:pt modelId="{B58A822B-97FA-4745-A582-68EDEEB70ACB}" type="pres">
      <dgm:prSet presAssocID="{550055F0-1B2B-45B7-9BA0-B3E8254389DD}" presName="dummyNode2" presStyleLbl="node1" presStyleIdx="0" presStyleCnt="4"/>
      <dgm:spPr/>
    </dgm:pt>
    <dgm:pt modelId="{93735314-125C-4D70-A9FC-4C74EFE662F7}" type="pres">
      <dgm:prSet presAssocID="{550055F0-1B2B-45B7-9BA0-B3E8254389DD}" presName="childNode2" presStyleLbl="bgAcc1" presStyleIdx="1" presStyleCnt="4" custLinFactNeighborX="-53005" custLinFactNeighborY="-68194">
        <dgm:presLayoutVars>
          <dgm:bulletEnabled val="1"/>
        </dgm:presLayoutVars>
      </dgm:prSet>
      <dgm:spPr>
        <a:xfrm>
          <a:off x="2985898" y="1935050"/>
          <a:ext cx="2333007" cy="1924243"/>
        </a:xfrm>
        <a:prstGeom prst="roundRect">
          <a:avLst>
            <a:gd name="adj" fmla="val 10000"/>
          </a:avLst>
        </a:prstGeom>
      </dgm:spPr>
    </dgm:pt>
    <dgm:pt modelId="{B57AD62A-30CE-475B-9357-0F346D60EFA0}" type="pres">
      <dgm:prSet presAssocID="{550055F0-1B2B-45B7-9BA0-B3E8254389DD}" presName="childNode2tx" presStyleLbl="bgAcc1" presStyleIdx="1" presStyleCnt="4">
        <dgm:presLayoutVars>
          <dgm:bulletEnabled val="1"/>
        </dgm:presLayoutVars>
      </dgm:prSet>
      <dgm:spPr/>
    </dgm:pt>
    <dgm:pt modelId="{8E52C368-7DF4-406F-A94C-CB0BC0558CC7}" type="pres">
      <dgm:prSet presAssocID="{550055F0-1B2B-45B7-9BA0-B3E8254389DD}" presName="parentNode2" presStyleLbl="node1" presStyleIdx="1" presStyleCnt="4" custLinFactY="-47840" custLinFactNeighborX="-58371" custLinFactNeighborY="-100000">
        <dgm:presLayoutVars>
          <dgm:chMax val="0"/>
          <dgm:bulletEnabled val="1"/>
        </dgm:presLayoutVars>
      </dgm:prSet>
      <dgm:spPr>
        <a:xfrm>
          <a:off x="2416147" y="0"/>
          <a:ext cx="2123378" cy="844397"/>
        </a:xfrm>
        <a:prstGeom prst="roundRect">
          <a:avLst>
            <a:gd name="adj" fmla="val 10000"/>
          </a:avLst>
        </a:prstGeom>
      </dgm:spPr>
    </dgm:pt>
    <dgm:pt modelId="{B097DB9F-3BA1-4516-8579-2AB0665FB765}" type="pres">
      <dgm:prSet presAssocID="{550055F0-1B2B-45B7-9BA0-B3E8254389DD}" presName="connSite2" presStyleCnt="0"/>
      <dgm:spPr/>
    </dgm:pt>
    <dgm:pt modelId="{8F0B1666-E4B3-42E3-8618-5FF2C9CD7212}" type="pres">
      <dgm:prSet presAssocID="{92F752A5-5F2E-4BE6-8B63-1C73557B59D2}" presName="Name18" presStyleLbl="sibTrans2D1" presStyleIdx="1" presStyleCnt="3" custAng="631674" custScaleX="1421" custScaleY="1015" custLinFactNeighborX="50276" custLinFactNeighborY="67449"/>
      <dgm:spPr>
        <a:xfrm>
          <a:off x="4276080" y="750165"/>
          <a:ext cx="2878755" cy="2878755"/>
        </a:xfrm>
        <a:prstGeom prst="circularArrow">
          <a:avLst>
            <a:gd name="adj1" fmla="val 2855"/>
            <a:gd name="adj2" fmla="val 348819"/>
            <a:gd name="adj3" fmla="val 19475670"/>
            <a:gd name="adj4" fmla="val 12575511"/>
            <a:gd name="adj5" fmla="val 3330"/>
          </a:avLst>
        </a:prstGeom>
      </dgm:spPr>
    </dgm:pt>
    <dgm:pt modelId="{ABFCD76D-3D7B-44DA-82C2-87C1D47DA63E}" type="pres">
      <dgm:prSet presAssocID="{8927F287-0120-42F2-AF94-BC8D29CCD842}" presName="composite1" presStyleCnt="0"/>
      <dgm:spPr/>
    </dgm:pt>
    <dgm:pt modelId="{599D00DF-0B23-4D9E-89B9-550F666FE366}" type="pres">
      <dgm:prSet presAssocID="{8927F287-0120-42F2-AF94-BC8D29CCD842}" presName="dummyNode1" presStyleLbl="node1" presStyleIdx="1" presStyleCnt="4"/>
      <dgm:spPr/>
    </dgm:pt>
    <dgm:pt modelId="{02A1D682-C359-4F3A-B713-A8A4FFE638CE}" type="pres">
      <dgm:prSet presAssocID="{8927F287-0120-42F2-AF94-BC8D29CCD842}" presName="childNode1" presStyleLbl="bgAcc1" presStyleIdx="2" presStyleCnt="4" custLinFactNeighborX="-17393" custLinFactNeighborY="-3989">
        <dgm:presLayoutVars>
          <dgm:bulletEnabled val="1"/>
        </dgm:presLayoutVars>
      </dgm:prSet>
      <dgm:spPr>
        <a:xfrm>
          <a:off x="5969437" y="1935050"/>
          <a:ext cx="2333007" cy="1924243"/>
        </a:xfrm>
        <a:prstGeom prst="roundRect">
          <a:avLst>
            <a:gd name="adj" fmla="val 10000"/>
          </a:avLst>
        </a:prstGeom>
      </dgm:spPr>
    </dgm:pt>
    <dgm:pt modelId="{43CCC4E6-40AC-4AA6-AC1A-71E8BBA9CDFD}" type="pres">
      <dgm:prSet presAssocID="{8927F287-0120-42F2-AF94-BC8D29CCD842}" presName="childNode1tx" presStyleLbl="bgAcc1" presStyleIdx="2" presStyleCnt="4">
        <dgm:presLayoutVars>
          <dgm:bulletEnabled val="1"/>
        </dgm:presLayoutVars>
      </dgm:prSet>
      <dgm:spPr/>
    </dgm:pt>
    <dgm:pt modelId="{80F8118B-F349-4BB0-8C9D-46B0F9ABEE4F}" type="pres">
      <dgm:prSet presAssocID="{8927F287-0120-42F2-AF94-BC8D29CCD842}" presName="parentNode1" presStyleLbl="node1" presStyleIdx="2" presStyleCnt="4" custLinFactNeighborX="-18334" custLinFactNeighborY="-6139">
        <dgm:presLayoutVars>
          <dgm:chMax val="1"/>
          <dgm:bulletEnabled val="1"/>
        </dgm:presLayoutVars>
      </dgm:prSet>
      <dgm:spPr>
        <a:xfrm>
          <a:off x="6487883" y="3446956"/>
          <a:ext cx="2073784" cy="824675"/>
        </a:xfrm>
        <a:prstGeom prst="roundRect">
          <a:avLst>
            <a:gd name="adj" fmla="val 10000"/>
          </a:avLst>
        </a:prstGeom>
      </dgm:spPr>
    </dgm:pt>
    <dgm:pt modelId="{ADE0A020-B93B-4BD4-B28D-E8DD55B0F5C3}" type="pres">
      <dgm:prSet presAssocID="{8927F287-0120-42F2-AF94-BC8D29CCD842}" presName="connSite1" presStyleCnt="0"/>
      <dgm:spPr/>
    </dgm:pt>
    <dgm:pt modelId="{0B251E88-5ABE-4163-9285-4925F17E8305}" type="pres">
      <dgm:prSet presAssocID="{C1E97B5F-53D7-4ACB-A227-9DC64902C754}" presName="Name9" presStyleLbl="sibTrans2D1" presStyleIdx="2" presStyleCnt="3" custAng="20824565" custLinFactNeighborY="0"/>
      <dgm:spPr>
        <a:xfrm>
          <a:off x="7282467" y="2394095"/>
          <a:ext cx="2580688" cy="2580688"/>
        </a:xfrm>
        <a:prstGeom prst="leftCircularArrow">
          <a:avLst>
            <a:gd name="adj1" fmla="val 3184"/>
            <a:gd name="adj2" fmla="val 392137"/>
            <a:gd name="adj3" fmla="val 2187500"/>
            <a:gd name="adj4" fmla="val 9044342"/>
            <a:gd name="adj5" fmla="val 3715"/>
          </a:avLst>
        </a:prstGeom>
      </dgm:spPr>
    </dgm:pt>
    <dgm:pt modelId="{7AAEE9FC-54D1-41FB-9A2F-DE23DC2529CF}" type="pres">
      <dgm:prSet presAssocID="{8D9E3255-A4E7-48D3-9462-A533886DED9B}" presName="composite2" presStyleCnt="0"/>
      <dgm:spPr/>
    </dgm:pt>
    <dgm:pt modelId="{5C8909C3-AD46-4CE5-8FEC-B7C617D07297}" type="pres">
      <dgm:prSet presAssocID="{8D9E3255-A4E7-48D3-9462-A533886DED9B}" presName="dummyNode2" presStyleLbl="node1" presStyleIdx="2" presStyleCnt="4"/>
      <dgm:spPr/>
    </dgm:pt>
    <dgm:pt modelId="{3D798086-EAB7-4326-8234-1B20F84AE48B}" type="pres">
      <dgm:prSet presAssocID="{8D9E3255-A4E7-48D3-9462-A533886DED9B}" presName="childNode2" presStyleLbl="bgAcc1" presStyleIdx="3" presStyleCnt="4" custLinFactNeighborX="20461" custLinFactNeighborY="-1999">
        <dgm:presLayoutVars>
          <dgm:bulletEnabled val="1"/>
        </dgm:presLayoutVars>
      </dgm:prSet>
      <dgm:spPr>
        <a:xfrm>
          <a:off x="8952977" y="1947115"/>
          <a:ext cx="2333007" cy="1924243"/>
        </a:xfrm>
        <a:prstGeom prst="roundRect">
          <a:avLst>
            <a:gd name="adj" fmla="val 10000"/>
          </a:avLst>
        </a:prstGeom>
      </dgm:spPr>
    </dgm:pt>
    <dgm:pt modelId="{9A47A38F-6472-4995-A7B2-29EAEA412C5F}" type="pres">
      <dgm:prSet presAssocID="{8D9E3255-A4E7-48D3-9462-A533886DED9B}" presName="childNode2tx" presStyleLbl="bgAcc1" presStyleIdx="3" presStyleCnt="4">
        <dgm:presLayoutVars>
          <dgm:bulletEnabled val="1"/>
        </dgm:presLayoutVars>
      </dgm:prSet>
      <dgm:spPr/>
    </dgm:pt>
    <dgm:pt modelId="{203E6498-A3A9-46B2-81FA-38F2DBEA85FF}" type="pres">
      <dgm:prSet presAssocID="{8D9E3255-A4E7-48D3-9462-A533886DED9B}" presName="parentNode2" presStyleLbl="node1" presStyleIdx="3" presStyleCnt="4" custLinFactNeighborX="10519" custLinFactNeighborY="-6127">
        <dgm:presLayoutVars>
          <dgm:chMax val="0"/>
          <dgm:bulletEnabled val="1"/>
        </dgm:presLayoutVars>
      </dgm:prSet>
      <dgm:spPr>
        <a:xfrm>
          <a:off x="9471423" y="1522713"/>
          <a:ext cx="2073784" cy="824675"/>
        </a:xfrm>
        <a:prstGeom prst="roundRect">
          <a:avLst>
            <a:gd name="adj" fmla="val 10000"/>
          </a:avLst>
        </a:prstGeom>
      </dgm:spPr>
    </dgm:pt>
    <dgm:pt modelId="{52D55BBA-650E-49E0-8731-7A71B26056DC}" type="pres">
      <dgm:prSet presAssocID="{8D9E3255-A4E7-48D3-9462-A533886DED9B}" presName="connSite2" presStyleCnt="0"/>
      <dgm:spPr/>
    </dgm:pt>
  </dgm:ptLst>
  <dgm:cxnLst>
    <dgm:cxn modelId="{46D80707-774F-40E2-98FF-F2B32559ED11}" type="presOf" srcId="{B7F6AD46-7A10-47E0-956F-091273143EFB}" destId="{B57AD62A-30CE-475B-9357-0F346D60EFA0}" srcOrd="1" destOrd="1" presId="urn:microsoft.com/office/officeart/2005/8/layout/hProcess4"/>
    <dgm:cxn modelId="{37D24809-04AC-41F2-880F-3DF69152F24F}" srcId="{782BD051-80B5-40C7-AFF7-02616CA6BB0E}" destId="{550055F0-1B2B-45B7-9BA0-B3E8254389DD}" srcOrd="1" destOrd="0" parTransId="{DF0A6A2C-67B1-4F1D-B077-F3655A6EF236}" sibTransId="{92F752A5-5F2E-4BE6-8B63-1C73557B59D2}"/>
    <dgm:cxn modelId="{7566EF0C-C60C-448A-8FAA-FF3A90E665BE}" type="presOf" srcId="{9A890255-0DC5-4F85-8FB3-CA727E5C9A08}" destId="{9A47A38F-6472-4995-A7B2-29EAEA412C5F}" srcOrd="1" destOrd="2" presId="urn:microsoft.com/office/officeart/2005/8/layout/hProcess4"/>
    <dgm:cxn modelId="{DA131819-11B6-4714-9A1A-ADE252E602BD}" srcId="{550055F0-1B2B-45B7-9BA0-B3E8254389DD}" destId="{9D599E17-874B-41EE-AA23-F3282589F904}" srcOrd="0" destOrd="0" parTransId="{02D322D4-0496-4D44-9E28-4E7088A640E2}" sibTransId="{AA14C92A-8050-4117-8750-D05EA10A3272}"/>
    <dgm:cxn modelId="{97FAC523-86D4-472E-B2FF-9D9001F6DD6E}" srcId="{8D9E3255-A4E7-48D3-9462-A533886DED9B}" destId="{593C52CA-C827-406C-B176-52216274D413}" srcOrd="1" destOrd="0" parTransId="{00829C4F-4DFE-47C4-BF7B-E9E857647ABC}" sibTransId="{84F7E657-46A3-4A64-BC32-2D20F3F8ED92}"/>
    <dgm:cxn modelId="{03D21027-C860-420E-8CC2-F72723D78619}" type="presOf" srcId="{3F020298-89CA-4D91-A15F-1986A98FC2DD}" destId="{981DDD1B-55A1-44E9-9AFC-8F64CA876F2D}" srcOrd="0" destOrd="3" presId="urn:microsoft.com/office/officeart/2005/8/layout/hProcess4"/>
    <dgm:cxn modelId="{F669732E-2F17-4389-A59F-6FEF86509995}" srcId="{782BD051-80B5-40C7-AFF7-02616CA6BB0E}" destId="{8D9E3255-A4E7-48D3-9462-A533886DED9B}" srcOrd="3" destOrd="0" parTransId="{9666664D-23D7-4DC6-BA8E-C151945B4897}" sibTransId="{38C0A68D-DC24-4F36-B1AE-A740004711E0}"/>
    <dgm:cxn modelId="{9F858D2E-63AB-4C7C-97A5-59106BF1D060}" type="presOf" srcId="{2A93ABE4-E9DE-4914-B623-DB19A12D6519}" destId="{A01DAD88-81F0-45A0-B358-C4FC215401C7}" srcOrd="0" destOrd="0" presId="urn:microsoft.com/office/officeart/2005/8/layout/hProcess4"/>
    <dgm:cxn modelId="{D5378431-3D26-4E23-805D-F41B086E5450}" srcId="{8927F287-0120-42F2-AF94-BC8D29CCD842}" destId="{A7D66E49-0710-433A-8129-8671EF092348}" srcOrd="1" destOrd="0" parTransId="{5AEC56CE-8A1D-407C-97E7-CD510F5378BB}" sibTransId="{E3B09EED-244B-4C36-B5F8-9D0BE6F797BF}"/>
    <dgm:cxn modelId="{37044933-9A0B-4077-BE5C-2DCF7B17735B}" type="presOf" srcId="{4409BEDF-FFA5-440F-9054-ACD2726BDA5A}" destId="{5A7EA8CE-2A2F-4457-8D88-3A628BD4B17A}" srcOrd="1" destOrd="2" presId="urn:microsoft.com/office/officeart/2005/8/layout/hProcess4"/>
    <dgm:cxn modelId="{86AA2435-A496-445B-A9A6-0027496634D4}" type="presOf" srcId="{8D9E3255-A4E7-48D3-9462-A533886DED9B}" destId="{203E6498-A3A9-46B2-81FA-38F2DBEA85FF}" srcOrd="0" destOrd="0" presId="urn:microsoft.com/office/officeart/2005/8/layout/hProcess4"/>
    <dgm:cxn modelId="{9EC43438-7AB7-4257-85DF-87CD401779FA}" type="presOf" srcId="{92F752A5-5F2E-4BE6-8B63-1C73557B59D2}" destId="{8F0B1666-E4B3-42E3-8618-5FF2C9CD7212}" srcOrd="0" destOrd="0" presId="urn:microsoft.com/office/officeart/2005/8/layout/hProcess4"/>
    <dgm:cxn modelId="{ABE1F93E-18E0-4774-8F28-0039023DAF59}" type="presOf" srcId="{AABB6655-2703-466E-A4CC-B7285A951502}" destId="{02A1D682-C359-4F3A-B713-A8A4FFE638CE}" srcOrd="0" destOrd="0" presId="urn:microsoft.com/office/officeart/2005/8/layout/hProcess4"/>
    <dgm:cxn modelId="{268A0E5F-11D0-49E5-889F-E8BDA70E63A8}" type="presOf" srcId="{1E481749-4D82-4FA0-93A2-388991852CA0}" destId="{981DDD1B-55A1-44E9-9AFC-8F64CA876F2D}" srcOrd="0" destOrd="1" presId="urn:microsoft.com/office/officeart/2005/8/layout/hProcess4"/>
    <dgm:cxn modelId="{6BBBF043-8F0F-48F8-91AC-CA322B0E7173}" srcId="{BB2B9DB7-44D1-40D1-9CD8-549A9ADDEBF1}" destId="{4409BEDF-FFA5-440F-9054-ACD2726BDA5A}" srcOrd="2" destOrd="0" parTransId="{37B55ACC-C777-47F9-BE30-D1032EAE9C41}" sibTransId="{C93EABD8-76B0-4EDE-BBF9-3FB28B2148EE}"/>
    <dgm:cxn modelId="{E48B9B4D-04D9-4D0B-BCEC-1853CC661203}" srcId="{550055F0-1B2B-45B7-9BA0-B3E8254389DD}" destId="{B7F6AD46-7A10-47E0-956F-091273143EFB}" srcOrd="1" destOrd="0" parTransId="{21DC5A1C-DDFC-461E-9E2F-CF96DE48D6EB}" sibTransId="{694F7E87-B43B-4E5F-928D-CADF834C652A}"/>
    <dgm:cxn modelId="{D1E1C94D-7F62-4DB5-99AE-760614D50BA1}" type="presOf" srcId="{F02C3DB9-CE1B-4EE7-BFD9-06D868E34355}" destId="{93735314-125C-4D70-A9FC-4C74EFE662F7}" srcOrd="0" destOrd="2" presId="urn:microsoft.com/office/officeart/2005/8/layout/hProcess4"/>
    <dgm:cxn modelId="{003BC44F-C867-45C4-8CD3-1E3DF9C7C480}" srcId="{BB2B9DB7-44D1-40D1-9CD8-549A9ADDEBF1}" destId="{3F020298-89CA-4D91-A15F-1986A98FC2DD}" srcOrd="3" destOrd="0" parTransId="{841A5ADF-3443-4A51-A4AC-6E425BF81C72}" sibTransId="{D2C2E070-0425-489C-8053-88952142BADB}"/>
    <dgm:cxn modelId="{808D7E71-E7A3-4045-8BD6-BC86B1F7CD69}" type="presOf" srcId="{593C52CA-C827-406C-B176-52216274D413}" destId="{9A47A38F-6472-4995-A7B2-29EAEA412C5F}" srcOrd="1" destOrd="1" presId="urn:microsoft.com/office/officeart/2005/8/layout/hProcess4"/>
    <dgm:cxn modelId="{9775B251-657A-4BBE-81B2-F9967336F525}" type="presOf" srcId="{9D599E17-874B-41EE-AA23-F3282589F904}" destId="{93735314-125C-4D70-A9FC-4C74EFE662F7}" srcOrd="0" destOrd="0" presId="urn:microsoft.com/office/officeart/2005/8/layout/hProcess4"/>
    <dgm:cxn modelId="{45730652-2B2E-40AB-B9A9-8444ADEBE472}" type="presOf" srcId="{A7D66E49-0710-433A-8129-8671EF092348}" destId="{43CCC4E6-40AC-4AA6-AC1A-71E8BBA9CDFD}" srcOrd="1" destOrd="1" presId="urn:microsoft.com/office/officeart/2005/8/layout/hProcess4"/>
    <dgm:cxn modelId="{B6610B58-5CA9-4BB3-863F-FE74E4865901}" type="presOf" srcId="{550055F0-1B2B-45B7-9BA0-B3E8254389DD}" destId="{8E52C368-7DF4-406F-A94C-CB0BC0558CC7}" srcOrd="0" destOrd="0" presId="urn:microsoft.com/office/officeart/2005/8/layout/hProcess4"/>
    <dgm:cxn modelId="{379A2D5A-D275-466A-8DC4-D409AA740EA3}" type="presOf" srcId="{B7F6AD46-7A10-47E0-956F-091273143EFB}" destId="{93735314-125C-4D70-A9FC-4C74EFE662F7}" srcOrd="0" destOrd="1" presId="urn:microsoft.com/office/officeart/2005/8/layout/hProcess4"/>
    <dgm:cxn modelId="{D73B847C-E8E4-426D-9035-99A233657531}" type="presOf" srcId="{4409BEDF-FFA5-440F-9054-ACD2726BDA5A}" destId="{981DDD1B-55A1-44E9-9AFC-8F64CA876F2D}" srcOrd="0" destOrd="2" presId="urn:microsoft.com/office/officeart/2005/8/layout/hProcess4"/>
    <dgm:cxn modelId="{4F37348A-6BCB-4ACE-98E8-21DD745E0668}" type="presOf" srcId="{BB2B9DB7-44D1-40D1-9CD8-549A9ADDEBF1}" destId="{8C720E4F-497F-4368-9C6B-8D68E6268C61}" srcOrd="0" destOrd="0" presId="urn:microsoft.com/office/officeart/2005/8/layout/hProcess4"/>
    <dgm:cxn modelId="{1148AA8A-26AE-464B-9185-2D6A98C909DA}" type="presOf" srcId="{F1B31508-AA4E-4098-89B8-D116D15802F9}" destId="{5A7EA8CE-2A2F-4457-8D88-3A628BD4B17A}" srcOrd="1" destOrd="0" presId="urn:microsoft.com/office/officeart/2005/8/layout/hProcess4"/>
    <dgm:cxn modelId="{45F22B8C-F63C-48CE-9D95-D98038412452}" type="presOf" srcId="{AABB6655-2703-466E-A4CC-B7285A951502}" destId="{43CCC4E6-40AC-4AA6-AC1A-71E8BBA9CDFD}" srcOrd="1" destOrd="0" presId="urn:microsoft.com/office/officeart/2005/8/layout/hProcess4"/>
    <dgm:cxn modelId="{FADEC491-CA20-4970-88F4-F3F57102F34D}" srcId="{8D9E3255-A4E7-48D3-9462-A533886DED9B}" destId="{9A890255-0DC5-4F85-8FB3-CA727E5C9A08}" srcOrd="2" destOrd="0" parTransId="{29FF750C-88CC-4E9D-907D-FA05F498F71D}" sibTransId="{F8B68E52-DA30-4358-80E2-E3C7FB27BA8A}"/>
    <dgm:cxn modelId="{61400992-8C03-45EC-88FA-BD2BB77156A7}" type="presOf" srcId="{F02C3DB9-CE1B-4EE7-BFD9-06D868E34355}" destId="{B57AD62A-30CE-475B-9357-0F346D60EFA0}" srcOrd="1" destOrd="2" presId="urn:microsoft.com/office/officeart/2005/8/layout/hProcess4"/>
    <dgm:cxn modelId="{10E38593-0F5F-401D-84F5-E70E4BFC991F}" srcId="{550055F0-1B2B-45B7-9BA0-B3E8254389DD}" destId="{F02C3DB9-CE1B-4EE7-BFD9-06D868E34355}" srcOrd="2" destOrd="0" parTransId="{6364F301-91D3-4CD6-9469-7274A23D0EF7}" sibTransId="{9FEB982A-10A4-435A-91EA-73CCF0941599}"/>
    <dgm:cxn modelId="{7D72A399-5D1F-4A9B-A76B-6BC538C25EED}" type="presOf" srcId="{C1E97B5F-53D7-4ACB-A227-9DC64902C754}" destId="{0B251E88-5ABE-4163-9285-4925F17E8305}" srcOrd="0" destOrd="0" presId="urn:microsoft.com/office/officeart/2005/8/layout/hProcess4"/>
    <dgm:cxn modelId="{CEFAE29C-DFFF-41EC-BF0C-1E720939CA55}" type="presOf" srcId="{782BD051-80B5-40C7-AFF7-02616CA6BB0E}" destId="{29FC2541-82E6-4807-AC37-1159EC22D56E}" srcOrd="0" destOrd="0" presId="urn:microsoft.com/office/officeart/2005/8/layout/hProcess4"/>
    <dgm:cxn modelId="{44D814A2-080C-4006-A0D1-F5F6CE8AEF73}" type="presOf" srcId="{9D599E17-874B-41EE-AA23-F3282589F904}" destId="{B57AD62A-30CE-475B-9357-0F346D60EFA0}" srcOrd="1" destOrd="0" presId="urn:microsoft.com/office/officeart/2005/8/layout/hProcess4"/>
    <dgm:cxn modelId="{724F80A9-07C8-4996-B964-7B05044C40AA}" type="presOf" srcId="{1E481749-4D82-4FA0-93A2-388991852CA0}" destId="{5A7EA8CE-2A2F-4457-8D88-3A628BD4B17A}" srcOrd="1" destOrd="1" presId="urn:microsoft.com/office/officeart/2005/8/layout/hProcess4"/>
    <dgm:cxn modelId="{00296DAB-8EA3-4405-83EA-BA0E72764975}" type="presOf" srcId="{F1B31508-AA4E-4098-89B8-D116D15802F9}" destId="{981DDD1B-55A1-44E9-9AFC-8F64CA876F2D}" srcOrd="0" destOrd="0" presId="urn:microsoft.com/office/officeart/2005/8/layout/hProcess4"/>
    <dgm:cxn modelId="{25B68BAB-34A5-4EBF-85C3-0DE92611FABD}" type="presOf" srcId="{A7D66E49-0710-433A-8129-8671EF092348}" destId="{02A1D682-C359-4F3A-B713-A8A4FFE638CE}" srcOrd="0" destOrd="1" presId="urn:microsoft.com/office/officeart/2005/8/layout/hProcess4"/>
    <dgm:cxn modelId="{295B95B4-F437-4AFC-B1B0-19A39C1CF6DC}" srcId="{BB2B9DB7-44D1-40D1-9CD8-549A9ADDEBF1}" destId="{F1B31508-AA4E-4098-89B8-D116D15802F9}" srcOrd="0" destOrd="0" parTransId="{ADC50069-117C-4AD6-B8F9-53B9CA5D2B0A}" sibTransId="{832C6F7A-2C29-4DA0-B935-9BE918C0E099}"/>
    <dgm:cxn modelId="{601F9AB4-77C9-4448-BEE0-51579DDEFECA}" srcId="{BB2B9DB7-44D1-40D1-9CD8-549A9ADDEBF1}" destId="{1E481749-4D82-4FA0-93A2-388991852CA0}" srcOrd="1" destOrd="0" parTransId="{4AAAEE8B-E4D0-4B10-808D-68518629358A}" sibTransId="{38873CB9-DE54-4EBB-91D4-38A0B5005850}"/>
    <dgm:cxn modelId="{0FEF82BB-52F4-4B10-B7B4-2262EB851771}" type="presOf" srcId="{593C52CA-C827-406C-B176-52216274D413}" destId="{3D798086-EAB7-4326-8234-1B20F84AE48B}" srcOrd="0" destOrd="1" presId="urn:microsoft.com/office/officeart/2005/8/layout/hProcess4"/>
    <dgm:cxn modelId="{946F1AC3-97D5-4E0F-83BE-8F6B1522E238}" type="presOf" srcId="{9A890255-0DC5-4F85-8FB3-CA727E5C9A08}" destId="{3D798086-EAB7-4326-8234-1B20F84AE48B}" srcOrd="0" destOrd="2" presId="urn:microsoft.com/office/officeart/2005/8/layout/hProcess4"/>
    <dgm:cxn modelId="{0BAE07D7-32C1-4839-AF4F-BC05EB58B70E}" srcId="{8927F287-0120-42F2-AF94-BC8D29CCD842}" destId="{AABB6655-2703-466E-A4CC-B7285A951502}" srcOrd="0" destOrd="0" parTransId="{B095B13A-10FF-40A1-9CC7-585E2E69778F}" sibTransId="{2CCB4315-277A-4452-BF73-27D96AAF6FF0}"/>
    <dgm:cxn modelId="{739BE8DB-E1FA-4C51-AE6E-94C8C7091A07}" type="presOf" srcId="{3F020298-89CA-4D91-A15F-1986A98FC2DD}" destId="{5A7EA8CE-2A2F-4457-8D88-3A628BD4B17A}" srcOrd="1" destOrd="3" presId="urn:microsoft.com/office/officeart/2005/8/layout/hProcess4"/>
    <dgm:cxn modelId="{FC9DDDDF-0D0A-4A08-ADE5-A43325A0B80F}" type="presOf" srcId="{8927F287-0120-42F2-AF94-BC8D29CCD842}" destId="{80F8118B-F349-4BB0-8C9D-46B0F9ABEE4F}" srcOrd="0" destOrd="0" presId="urn:microsoft.com/office/officeart/2005/8/layout/hProcess4"/>
    <dgm:cxn modelId="{855B17E6-DE1B-41EC-B1C6-B1416E261EFF}" srcId="{8D9E3255-A4E7-48D3-9462-A533886DED9B}" destId="{C92D92AC-F046-41A9-A068-41A9EA269762}" srcOrd="0" destOrd="0" parTransId="{8D8B825A-64B9-43EA-8EB1-7B9D7E4464B1}" sibTransId="{7694A512-F6BE-4ADB-A82A-063F25C97A2A}"/>
    <dgm:cxn modelId="{291FFEE9-8297-4739-AAF0-7242BDBD1543}" type="presOf" srcId="{C92D92AC-F046-41A9-A068-41A9EA269762}" destId="{3D798086-EAB7-4326-8234-1B20F84AE48B}" srcOrd="0" destOrd="0" presId="urn:microsoft.com/office/officeart/2005/8/layout/hProcess4"/>
    <dgm:cxn modelId="{DA4EBBEC-54A9-45F8-888C-45CA2AA0B569}" srcId="{782BD051-80B5-40C7-AFF7-02616CA6BB0E}" destId="{BB2B9DB7-44D1-40D1-9CD8-549A9ADDEBF1}" srcOrd="0" destOrd="0" parTransId="{CCB6516F-6767-40AD-9DBA-64FC744FE1C9}" sibTransId="{2A93ABE4-E9DE-4914-B623-DB19A12D6519}"/>
    <dgm:cxn modelId="{E65130ED-E5F7-4000-BDBC-63757CBE8FD7}" srcId="{782BD051-80B5-40C7-AFF7-02616CA6BB0E}" destId="{8927F287-0120-42F2-AF94-BC8D29CCD842}" srcOrd="2" destOrd="0" parTransId="{0FB4C7D2-F0E2-41D8-B6E2-7C8A6741D7E5}" sibTransId="{C1E97B5F-53D7-4ACB-A227-9DC64902C754}"/>
    <dgm:cxn modelId="{60F1D5F1-0F7C-4439-BBFA-D618FE8AE936}" type="presOf" srcId="{C92D92AC-F046-41A9-A068-41A9EA269762}" destId="{9A47A38F-6472-4995-A7B2-29EAEA412C5F}" srcOrd="1" destOrd="0" presId="urn:microsoft.com/office/officeart/2005/8/layout/hProcess4"/>
    <dgm:cxn modelId="{677616D0-05F5-4A09-B6CF-DEB8D025324C}" type="presParOf" srcId="{29FC2541-82E6-4807-AC37-1159EC22D56E}" destId="{C8ACD3AE-8B2E-4772-B489-E1DEAEA3BAEA}" srcOrd="0" destOrd="0" presId="urn:microsoft.com/office/officeart/2005/8/layout/hProcess4"/>
    <dgm:cxn modelId="{B7339F1F-79B2-4A2C-B5FE-DA0D2D2F40A6}" type="presParOf" srcId="{29FC2541-82E6-4807-AC37-1159EC22D56E}" destId="{4FA8C1DD-01F1-4604-91F2-12B3FE9B3FDA}" srcOrd="1" destOrd="0" presId="urn:microsoft.com/office/officeart/2005/8/layout/hProcess4"/>
    <dgm:cxn modelId="{26ACBA01-D6A7-4945-AC2D-170605F25D47}" type="presParOf" srcId="{29FC2541-82E6-4807-AC37-1159EC22D56E}" destId="{E291884D-FEE0-46F8-9499-53148DE07ED1}" srcOrd="2" destOrd="0" presId="urn:microsoft.com/office/officeart/2005/8/layout/hProcess4"/>
    <dgm:cxn modelId="{9C6C200A-3658-424E-9AC4-205799BA4B9D}" type="presParOf" srcId="{E291884D-FEE0-46F8-9499-53148DE07ED1}" destId="{AF8B811C-CE7A-4E63-BD4E-DE231A9F4108}" srcOrd="0" destOrd="0" presId="urn:microsoft.com/office/officeart/2005/8/layout/hProcess4"/>
    <dgm:cxn modelId="{7305DBBC-C0BE-47F5-9E25-AE6274B8622B}" type="presParOf" srcId="{AF8B811C-CE7A-4E63-BD4E-DE231A9F4108}" destId="{6CA27AAB-B168-465B-A62B-7C46C0B9EDFE}" srcOrd="0" destOrd="0" presId="urn:microsoft.com/office/officeart/2005/8/layout/hProcess4"/>
    <dgm:cxn modelId="{ACB0D7CF-4C16-492B-8DE5-AC3B6D90631B}" type="presParOf" srcId="{AF8B811C-CE7A-4E63-BD4E-DE231A9F4108}" destId="{981DDD1B-55A1-44E9-9AFC-8F64CA876F2D}" srcOrd="1" destOrd="0" presId="urn:microsoft.com/office/officeart/2005/8/layout/hProcess4"/>
    <dgm:cxn modelId="{64B41FB0-479D-4A24-B330-C9FCC3A23655}" type="presParOf" srcId="{AF8B811C-CE7A-4E63-BD4E-DE231A9F4108}" destId="{5A7EA8CE-2A2F-4457-8D88-3A628BD4B17A}" srcOrd="2" destOrd="0" presId="urn:microsoft.com/office/officeart/2005/8/layout/hProcess4"/>
    <dgm:cxn modelId="{E7ABC970-49DD-4A0F-8FCC-58AFB9E8F4D9}" type="presParOf" srcId="{AF8B811C-CE7A-4E63-BD4E-DE231A9F4108}" destId="{8C720E4F-497F-4368-9C6B-8D68E6268C61}" srcOrd="3" destOrd="0" presId="urn:microsoft.com/office/officeart/2005/8/layout/hProcess4"/>
    <dgm:cxn modelId="{30EB071E-A795-4AEB-8574-01C2EE9A878F}" type="presParOf" srcId="{AF8B811C-CE7A-4E63-BD4E-DE231A9F4108}" destId="{B711152D-C505-4E36-BDAD-C4529E99BC6E}" srcOrd="4" destOrd="0" presId="urn:microsoft.com/office/officeart/2005/8/layout/hProcess4"/>
    <dgm:cxn modelId="{9E43015E-7A63-4ECE-8C08-92A0261BF118}" type="presParOf" srcId="{E291884D-FEE0-46F8-9499-53148DE07ED1}" destId="{A01DAD88-81F0-45A0-B358-C4FC215401C7}" srcOrd="1" destOrd="0" presId="urn:microsoft.com/office/officeart/2005/8/layout/hProcess4"/>
    <dgm:cxn modelId="{8DEFA46B-4B99-4D65-BC83-FE1DC5F8EC2C}" type="presParOf" srcId="{E291884D-FEE0-46F8-9499-53148DE07ED1}" destId="{02251EA0-6D81-4207-8DCC-C375FE182812}" srcOrd="2" destOrd="0" presId="urn:microsoft.com/office/officeart/2005/8/layout/hProcess4"/>
    <dgm:cxn modelId="{B338B662-4614-4409-B1ED-FBE3E599B2DF}" type="presParOf" srcId="{02251EA0-6D81-4207-8DCC-C375FE182812}" destId="{B58A822B-97FA-4745-A582-68EDEEB70ACB}" srcOrd="0" destOrd="0" presId="urn:microsoft.com/office/officeart/2005/8/layout/hProcess4"/>
    <dgm:cxn modelId="{BDDB990F-44A2-43D9-9FC7-15210E30F2BD}" type="presParOf" srcId="{02251EA0-6D81-4207-8DCC-C375FE182812}" destId="{93735314-125C-4D70-A9FC-4C74EFE662F7}" srcOrd="1" destOrd="0" presId="urn:microsoft.com/office/officeart/2005/8/layout/hProcess4"/>
    <dgm:cxn modelId="{EE5CF1E6-F8E9-4BB1-A7A9-F9667BF83B1E}" type="presParOf" srcId="{02251EA0-6D81-4207-8DCC-C375FE182812}" destId="{B57AD62A-30CE-475B-9357-0F346D60EFA0}" srcOrd="2" destOrd="0" presId="urn:microsoft.com/office/officeart/2005/8/layout/hProcess4"/>
    <dgm:cxn modelId="{E8F9F5E5-A45E-449D-9AB0-493503D962AB}" type="presParOf" srcId="{02251EA0-6D81-4207-8DCC-C375FE182812}" destId="{8E52C368-7DF4-406F-A94C-CB0BC0558CC7}" srcOrd="3" destOrd="0" presId="urn:microsoft.com/office/officeart/2005/8/layout/hProcess4"/>
    <dgm:cxn modelId="{C6F39F8A-212E-4DEF-89AB-C931F561206B}" type="presParOf" srcId="{02251EA0-6D81-4207-8DCC-C375FE182812}" destId="{B097DB9F-3BA1-4516-8579-2AB0665FB765}" srcOrd="4" destOrd="0" presId="urn:microsoft.com/office/officeart/2005/8/layout/hProcess4"/>
    <dgm:cxn modelId="{3C29C611-8B74-4171-A45E-52A6A202913D}" type="presParOf" srcId="{E291884D-FEE0-46F8-9499-53148DE07ED1}" destId="{8F0B1666-E4B3-42E3-8618-5FF2C9CD7212}" srcOrd="3" destOrd="0" presId="urn:microsoft.com/office/officeart/2005/8/layout/hProcess4"/>
    <dgm:cxn modelId="{C13E61B4-F97F-49AB-90EA-9C54BF435B86}" type="presParOf" srcId="{E291884D-FEE0-46F8-9499-53148DE07ED1}" destId="{ABFCD76D-3D7B-44DA-82C2-87C1D47DA63E}" srcOrd="4" destOrd="0" presId="urn:microsoft.com/office/officeart/2005/8/layout/hProcess4"/>
    <dgm:cxn modelId="{DF904E8B-70AA-4644-9815-8F61F127C99E}" type="presParOf" srcId="{ABFCD76D-3D7B-44DA-82C2-87C1D47DA63E}" destId="{599D00DF-0B23-4D9E-89B9-550F666FE366}" srcOrd="0" destOrd="0" presId="urn:microsoft.com/office/officeart/2005/8/layout/hProcess4"/>
    <dgm:cxn modelId="{4A9F4959-525A-466C-A27E-65FD94637D94}" type="presParOf" srcId="{ABFCD76D-3D7B-44DA-82C2-87C1D47DA63E}" destId="{02A1D682-C359-4F3A-B713-A8A4FFE638CE}" srcOrd="1" destOrd="0" presId="urn:microsoft.com/office/officeart/2005/8/layout/hProcess4"/>
    <dgm:cxn modelId="{D8301255-71F4-43AE-8338-D607C03B9501}" type="presParOf" srcId="{ABFCD76D-3D7B-44DA-82C2-87C1D47DA63E}" destId="{43CCC4E6-40AC-4AA6-AC1A-71E8BBA9CDFD}" srcOrd="2" destOrd="0" presId="urn:microsoft.com/office/officeart/2005/8/layout/hProcess4"/>
    <dgm:cxn modelId="{EC6EDF1F-3919-4BEB-BB6D-C00A74F07F7F}" type="presParOf" srcId="{ABFCD76D-3D7B-44DA-82C2-87C1D47DA63E}" destId="{80F8118B-F349-4BB0-8C9D-46B0F9ABEE4F}" srcOrd="3" destOrd="0" presId="urn:microsoft.com/office/officeart/2005/8/layout/hProcess4"/>
    <dgm:cxn modelId="{D8E48243-AEF8-44DF-9198-C797D3C9FD66}" type="presParOf" srcId="{ABFCD76D-3D7B-44DA-82C2-87C1D47DA63E}" destId="{ADE0A020-B93B-4BD4-B28D-E8DD55B0F5C3}" srcOrd="4" destOrd="0" presId="urn:microsoft.com/office/officeart/2005/8/layout/hProcess4"/>
    <dgm:cxn modelId="{B91B1FC4-66E1-4448-ADF1-A5611225B491}" type="presParOf" srcId="{E291884D-FEE0-46F8-9499-53148DE07ED1}" destId="{0B251E88-5ABE-4163-9285-4925F17E8305}" srcOrd="5" destOrd="0" presId="urn:microsoft.com/office/officeart/2005/8/layout/hProcess4"/>
    <dgm:cxn modelId="{C582E1AA-5739-4BCF-B6DC-21C4B3B215FB}" type="presParOf" srcId="{E291884D-FEE0-46F8-9499-53148DE07ED1}" destId="{7AAEE9FC-54D1-41FB-9A2F-DE23DC2529CF}" srcOrd="6" destOrd="0" presId="urn:microsoft.com/office/officeart/2005/8/layout/hProcess4"/>
    <dgm:cxn modelId="{FC6228F5-2AEE-41AE-AB3E-9B75A4576247}" type="presParOf" srcId="{7AAEE9FC-54D1-41FB-9A2F-DE23DC2529CF}" destId="{5C8909C3-AD46-4CE5-8FEC-B7C617D07297}" srcOrd="0" destOrd="0" presId="urn:microsoft.com/office/officeart/2005/8/layout/hProcess4"/>
    <dgm:cxn modelId="{B6BD4F90-986F-4404-ACAA-F3A988E3E2BE}" type="presParOf" srcId="{7AAEE9FC-54D1-41FB-9A2F-DE23DC2529CF}" destId="{3D798086-EAB7-4326-8234-1B20F84AE48B}" srcOrd="1" destOrd="0" presId="urn:microsoft.com/office/officeart/2005/8/layout/hProcess4"/>
    <dgm:cxn modelId="{4F17223A-1D49-4779-AC76-0D7045BE2225}" type="presParOf" srcId="{7AAEE9FC-54D1-41FB-9A2F-DE23DC2529CF}" destId="{9A47A38F-6472-4995-A7B2-29EAEA412C5F}" srcOrd="2" destOrd="0" presId="urn:microsoft.com/office/officeart/2005/8/layout/hProcess4"/>
    <dgm:cxn modelId="{818D7FFE-A2DE-415B-934F-EB8773C3EFD4}" type="presParOf" srcId="{7AAEE9FC-54D1-41FB-9A2F-DE23DC2529CF}" destId="{203E6498-A3A9-46B2-81FA-38F2DBEA85FF}" srcOrd="3" destOrd="0" presId="urn:microsoft.com/office/officeart/2005/8/layout/hProcess4"/>
    <dgm:cxn modelId="{78AD4CE2-AB29-4995-A66D-C1588D3FFCA1}" type="presParOf" srcId="{7AAEE9FC-54D1-41FB-9A2F-DE23DC2529CF}" destId="{52D55BBA-650E-49E0-8731-7A71B26056D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C0AC5-3863-4B8F-A2AE-BA97593CC8CB}">
      <dsp:nvSpPr>
        <dsp:cNvPr id="0" name=""/>
        <dsp:cNvSpPr/>
      </dsp:nvSpPr>
      <dsp:spPr>
        <a:xfrm>
          <a:off x="32069" y="1834244"/>
          <a:ext cx="2329749" cy="20681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 dirty="0"/>
            <a:t>Organizations that make products or service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 dirty="0"/>
            <a:t>Producers of raw materials and producers of finished goods</a:t>
          </a:r>
          <a:endParaRPr lang="en-IN" sz="1600" kern="1200" dirty="0"/>
        </a:p>
      </dsp:txBody>
      <dsp:txXfrm>
        <a:off x="79664" y="1881839"/>
        <a:ext cx="2234559" cy="1529808"/>
      </dsp:txXfrm>
    </dsp:sp>
    <dsp:sp modelId="{CC061F51-18CA-40D5-87A1-069A613970ED}">
      <dsp:nvSpPr>
        <dsp:cNvPr id="0" name=""/>
        <dsp:cNvSpPr/>
      </dsp:nvSpPr>
      <dsp:spPr>
        <a:xfrm rot="21368109">
          <a:off x="1241247" y="2664109"/>
          <a:ext cx="2559194" cy="2559194"/>
        </a:xfrm>
        <a:prstGeom prst="leftCircularArrow">
          <a:avLst>
            <a:gd name="adj1" fmla="val 2564"/>
            <a:gd name="adj2" fmla="val 311224"/>
            <a:gd name="adj3" fmla="val 2259884"/>
            <a:gd name="adj4" fmla="val 9197639"/>
            <a:gd name="adj5" fmla="val 2992"/>
          </a:avLst>
        </a:prstGeom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DB0AA-7408-43E4-82CE-F24BB9BCF980}">
      <dsp:nvSpPr>
        <dsp:cNvPr id="0" name=""/>
        <dsp:cNvSpPr/>
      </dsp:nvSpPr>
      <dsp:spPr>
        <a:xfrm>
          <a:off x="592128" y="3580585"/>
          <a:ext cx="1799958" cy="715784"/>
        </a:xfrm>
        <a:prstGeom prst="roundRect">
          <a:avLst>
            <a:gd name="adj" fmla="val 10000"/>
          </a:avLst>
        </a:prstGeom>
        <a:solidFill>
          <a:srgbClr val="CA8E3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PRODUCERS</a:t>
          </a:r>
        </a:p>
      </dsp:txBody>
      <dsp:txXfrm>
        <a:off x="613093" y="3601550"/>
        <a:ext cx="1758028" cy="673854"/>
      </dsp:txXfrm>
    </dsp:sp>
    <dsp:sp modelId="{8AC75DEC-9D02-41B3-AD00-FD1355B6D279}">
      <dsp:nvSpPr>
        <dsp:cNvPr id="0" name=""/>
        <dsp:cNvSpPr/>
      </dsp:nvSpPr>
      <dsp:spPr>
        <a:xfrm>
          <a:off x="2715211" y="2146825"/>
          <a:ext cx="2629442" cy="2118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>
              <a:latin typeface="Calibri" panose="020F0502020204030204"/>
              <a:ea typeface="+mn-ea"/>
              <a:cs typeface="+mn-cs"/>
            </a:rPr>
            <a:t>Companies that take inventory in bulk from producers</a:t>
          </a:r>
          <a:endParaRPr lang="en-IN" sz="1600" b="0" i="0" kern="1200" dirty="0">
            <a:latin typeface="Calibri" panose="020F0502020204030204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>
              <a:latin typeface="Calibri" panose="020F0502020204030204"/>
              <a:ea typeface="+mn-ea"/>
              <a:cs typeface="+mn-cs"/>
            </a:rPr>
            <a:t>Sell products in larger quantities</a:t>
          </a:r>
          <a:endParaRPr lang="en-IN" sz="1600" b="0" i="0" kern="1200" dirty="0">
            <a:latin typeface="Calibri" panose="020F0502020204030204"/>
            <a:ea typeface="+mn-ea"/>
            <a:cs typeface="+mn-cs"/>
          </a:endParaRPr>
        </a:p>
      </dsp:txBody>
      <dsp:txXfrm>
        <a:off x="2763961" y="2649511"/>
        <a:ext cx="2531942" cy="1566932"/>
      </dsp:txXfrm>
    </dsp:sp>
    <dsp:sp modelId="{C58FC4D6-B318-4062-89A1-038E1C639B68}">
      <dsp:nvSpPr>
        <dsp:cNvPr id="0" name=""/>
        <dsp:cNvSpPr/>
      </dsp:nvSpPr>
      <dsp:spPr>
        <a:xfrm rot="411658">
          <a:off x="4108154" y="804607"/>
          <a:ext cx="2817657" cy="2817657"/>
        </a:xfrm>
        <a:prstGeom prst="circularArrow">
          <a:avLst>
            <a:gd name="adj1" fmla="val 2329"/>
            <a:gd name="adj2" fmla="val 281141"/>
            <a:gd name="adj3" fmla="val 19274158"/>
            <a:gd name="adj4" fmla="val 12306320"/>
            <a:gd name="adj5" fmla="val 2717"/>
          </a:avLst>
        </a:prstGeom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35E65-AD8E-4BF8-922F-3C74818FB55B}">
      <dsp:nvSpPr>
        <dsp:cNvPr id="0" name=""/>
        <dsp:cNvSpPr/>
      </dsp:nvSpPr>
      <dsp:spPr>
        <a:xfrm>
          <a:off x="3315304" y="1807025"/>
          <a:ext cx="2124617" cy="715784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Calibri" panose="020F0502020204030204"/>
              <a:ea typeface="+mn-ea"/>
              <a:cs typeface="+mn-cs"/>
            </a:rPr>
            <a:t>DISTRIBUTORS</a:t>
          </a:r>
        </a:p>
      </dsp:txBody>
      <dsp:txXfrm>
        <a:off x="3336269" y="1827990"/>
        <a:ext cx="2082687" cy="673854"/>
      </dsp:txXfrm>
    </dsp:sp>
    <dsp:sp modelId="{E16F60B3-4DDE-4D9A-A2C3-567ADB10ED6F}">
      <dsp:nvSpPr>
        <dsp:cNvPr id="0" name=""/>
        <dsp:cNvSpPr/>
      </dsp:nvSpPr>
      <dsp:spPr>
        <a:xfrm>
          <a:off x="5658002" y="1796089"/>
          <a:ext cx="2505454" cy="20492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 dirty="0"/>
            <a:t>Stock inventory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 dirty="0"/>
            <a:t>Sell in smaller quantities to customers in the general public</a:t>
          </a:r>
          <a:endParaRPr lang="en-IN" sz="1600" kern="1200" dirty="0"/>
        </a:p>
      </dsp:txBody>
      <dsp:txXfrm>
        <a:off x="5705161" y="1843248"/>
        <a:ext cx="2411136" cy="1515812"/>
      </dsp:txXfrm>
    </dsp:sp>
    <dsp:sp modelId="{69F10A63-19E2-4E6F-A2DD-741231D92CD5}">
      <dsp:nvSpPr>
        <dsp:cNvPr id="0" name=""/>
        <dsp:cNvSpPr/>
      </dsp:nvSpPr>
      <dsp:spPr>
        <a:xfrm rot="21443714">
          <a:off x="7120648" y="2613484"/>
          <a:ext cx="2653785" cy="2653785"/>
        </a:xfrm>
        <a:prstGeom prst="leftCircularArrow">
          <a:avLst>
            <a:gd name="adj1" fmla="val 2473"/>
            <a:gd name="adj2" fmla="val 299495"/>
            <a:gd name="adj3" fmla="val 2168046"/>
            <a:gd name="adj4" fmla="val 9117529"/>
            <a:gd name="adj5" fmla="val 2885"/>
          </a:avLst>
        </a:prstGeom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0B5AE-CC3C-487F-AC66-0766E70847B5}">
      <dsp:nvSpPr>
        <dsp:cNvPr id="0" name=""/>
        <dsp:cNvSpPr/>
      </dsp:nvSpPr>
      <dsp:spPr>
        <a:xfrm>
          <a:off x="6421822" y="3580517"/>
          <a:ext cx="1799958" cy="715784"/>
        </a:xfrm>
        <a:prstGeom prst="roundRect">
          <a:avLst>
            <a:gd name="adj" fmla="val 10000"/>
          </a:avLst>
        </a:prstGeom>
        <a:solidFill>
          <a:srgbClr val="CA8E3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RETAILERS</a:t>
          </a:r>
        </a:p>
      </dsp:txBody>
      <dsp:txXfrm>
        <a:off x="6442787" y="3601482"/>
        <a:ext cx="1758028" cy="673854"/>
      </dsp:txXfrm>
    </dsp:sp>
    <dsp:sp modelId="{C7070BEC-AADD-41CD-82B5-38883A9AB9BA}">
      <dsp:nvSpPr>
        <dsp:cNvPr id="0" name=""/>
        <dsp:cNvSpPr/>
      </dsp:nvSpPr>
      <dsp:spPr>
        <a:xfrm>
          <a:off x="8560540" y="1993311"/>
          <a:ext cx="2766410" cy="2328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 dirty="0"/>
            <a:t>Individuals that purchase and use a product or service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US" sz="1600" b="0" i="0" kern="1200" dirty="0"/>
            <a:t>Depend on producers, distributors, and retailers to meet their needs for products</a:t>
          </a:r>
          <a:endParaRPr lang="en-IN" sz="1600" kern="1200" dirty="0"/>
        </a:p>
      </dsp:txBody>
      <dsp:txXfrm>
        <a:off x="8614133" y="2545938"/>
        <a:ext cx="2659224" cy="1722605"/>
      </dsp:txXfrm>
    </dsp:sp>
    <dsp:sp modelId="{7BB1B78B-FB6E-4FC9-9D62-ECC989099883}">
      <dsp:nvSpPr>
        <dsp:cNvPr id="0" name=""/>
        <dsp:cNvSpPr/>
      </dsp:nvSpPr>
      <dsp:spPr>
        <a:xfrm>
          <a:off x="9370242" y="1764028"/>
          <a:ext cx="1799958" cy="715784"/>
        </a:xfrm>
        <a:prstGeom prst="roundRect">
          <a:avLst>
            <a:gd name="adj" fmla="val 10000"/>
          </a:avLst>
        </a:prstGeom>
        <a:solidFill>
          <a:srgbClr val="CA8E3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CONSUMERS</a:t>
          </a:r>
          <a:endParaRPr lang="en-IN" sz="2800" kern="1200" dirty="0"/>
        </a:p>
      </dsp:txBody>
      <dsp:txXfrm>
        <a:off x="9391207" y="1784993"/>
        <a:ext cx="1758028" cy="673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DDD1B-55A1-44E9-9AFC-8F64CA876F2D}">
      <dsp:nvSpPr>
        <dsp:cNvPr id="0" name=""/>
        <dsp:cNvSpPr/>
      </dsp:nvSpPr>
      <dsp:spPr>
        <a:xfrm>
          <a:off x="1803108" y="2771735"/>
          <a:ext cx="2388800" cy="1970260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 Light"/>
            <a:ea typeface="맑은 고딕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Temperature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Rainfall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Festivals</a:t>
          </a:r>
        </a:p>
      </dsp:txBody>
      <dsp:txXfrm>
        <a:off x="1848449" y="2817076"/>
        <a:ext cx="2298118" cy="1457380"/>
      </dsp:txXfrm>
    </dsp:sp>
    <dsp:sp modelId="{A01DAD88-81F0-45A0-B358-C4FC215401C7}">
      <dsp:nvSpPr>
        <dsp:cNvPr id="0" name=""/>
        <dsp:cNvSpPr/>
      </dsp:nvSpPr>
      <dsp:spPr>
        <a:xfrm rot="20166970" flipH="1">
          <a:off x="6733010" y="4514615"/>
          <a:ext cx="132790" cy="263438"/>
        </a:xfrm>
        <a:prstGeom prst="leftCircularArrow">
          <a:avLst>
            <a:gd name="adj1" fmla="val 3184"/>
            <a:gd name="adj2" fmla="val 392144"/>
            <a:gd name="adj3" fmla="val 2167655"/>
            <a:gd name="adj4" fmla="val 9024489"/>
            <a:gd name="adj5" fmla="val 3715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20E4F-497F-4368-9C6B-8D68E6268C61}">
      <dsp:nvSpPr>
        <dsp:cNvPr id="0" name=""/>
        <dsp:cNvSpPr/>
      </dsp:nvSpPr>
      <dsp:spPr>
        <a:xfrm>
          <a:off x="2307193" y="4257387"/>
          <a:ext cx="2123378" cy="844397"/>
        </a:xfrm>
        <a:prstGeom prst="roundRect">
          <a:avLst>
            <a:gd name="adj" fmla="val 10000"/>
          </a:avLst>
        </a:prstGeom>
        <a:solidFill>
          <a:srgbClr val="CA8E36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prstClr val="white"/>
              </a:solidFill>
              <a:latin typeface="Calibri Light"/>
              <a:ea typeface="맑은 고딕"/>
              <a:cs typeface="+mn-cs"/>
            </a:rPr>
            <a:t>Secondary Data</a:t>
          </a:r>
        </a:p>
      </dsp:txBody>
      <dsp:txXfrm>
        <a:off x="2331925" y="4282119"/>
        <a:ext cx="2073914" cy="794933"/>
      </dsp:txXfrm>
    </dsp:sp>
    <dsp:sp modelId="{93735314-125C-4D70-A9FC-4C74EFE662F7}">
      <dsp:nvSpPr>
        <dsp:cNvPr id="0" name=""/>
        <dsp:cNvSpPr/>
      </dsp:nvSpPr>
      <dsp:spPr>
        <a:xfrm>
          <a:off x="1858556" y="251121"/>
          <a:ext cx="2388800" cy="1970260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Sales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SKU Mapping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Stores Mapping</a:t>
          </a:r>
        </a:p>
      </dsp:txBody>
      <dsp:txXfrm>
        <a:off x="1903897" y="718661"/>
        <a:ext cx="2298118" cy="1457380"/>
      </dsp:txXfrm>
    </dsp:sp>
    <dsp:sp modelId="{8F0B1666-E4B3-42E3-8618-5FF2C9CD7212}">
      <dsp:nvSpPr>
        <dsp:cNvPr id="0" name=""/>
        <dsp:cNvSpPr/>
      </dsp:nvSpPr>
      <dsp:spPr>
        <a:xfrm rot="631674">
          <a:off x="6900931" y="4299542"/>
          <a:ext cx="59788" cy="42705"/>
        </a:xfrm>
        <a:prstGeom prst="circularArrow">
          <a:avLst>
            <a:gd name="adj1" fmla="val 2855"/>
            <a:gd name="adj2" fmla="val 348819"/>
            <a:gd name="adj3" fmla="val 19475670"/>
            <a:gd name="adj4" fmla="val 12575511"/>
            <a:gd name="adj5" fmla="val 333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2C368-7DF4-406F-A94C-CB0BC0558CC7}">
      <dsp:nvSpPr>
        <dsp:cNvPr id="0" name=""/>
        <dsp:cNvSpPr/>
      </dsp:nvSpPr>
      <dsp:spPr>
        <a:xfrm>
          <a:off x="2416147" y="0"/>
          <a:ext cx="2123378" cy="844397"/>
        </a:xfrm>
        <a:prstGeom prst="roundRect">
          <a:avLst>
            <a:gd name="adj" fmla="val 10000"/>
          </a:avLst>
        </a:prstGeom>
        <a:solidFill>
          <a:srgbClr val="CA8E36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prstClr val="white"/>
              </a:solidFill>
              <a:latin typeface="Calibri Light"/>
              <a:ea typeface="맑은 고딕"/>
              <a:cs typeface="+mn-cs"/>
            </a:rPr>
            <a:t>Raw Data</a:t>
          </a:r>
        </a:p>
      </dsp:txBody>
      <dsp:txXfrm>
        <a:off x="2440879" y="24732"/>
        <a:ext cx="2073914" cy="794933"/>
      </dsp:txXfrm>
    </dsp:sp>
    <dsp:sp modelId="{02A1D682-C359-4F3A-B713-A8A4FFE638CE}">
      <dsp:nvSpPr>
        <dsp:cNvPr id="0" name=""/>
        <dsp:cNvSpPr/>
      </dsp:nvSpPr>
      <dsp:spPr>
        <a:xfrm>
          <a:off x="5832091" y="1516127"/>
          <a:ext cx="2388800" cy="1970260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Dealing with Missing Values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Eliminating unrequired data</a:t>
          </a:r>
        </a:p>
      </dsp:txBody>
      <dsp:txXfrm>
        <a:off x="5877432" y="1561468"/>
        <a:ext cx="2298118" cy="1457380"/>
      </dsp:txXfrm>
    </dsp:sp>
    <dsp:sp modelId="{0B251E88-5ABE-4163-9285-4925F17E8305}">
      <dsp:nvSpPr>
        <dsp:cNvPr id="0" name=""/>
        <dsp:cNvSpPr/>
      </dsp:nvSpPr>
      <dsp:spPr>
        <a:xfrm rot="20824565">
          <a:off x="7132937" y="1375134"/>
          <a:ext cx="3506568" cy="3506568"/>
        </a:xfrm>
        <a:prstGeom prst="leftCircularArrow">
          <a:avLst>
            <a:gd name="adj1" fmla="val 3184"/>
            <a:gd name="adj2" fmla="val 392137"/>
            <a:gd name="adj3" fmla="val 2187500"/>
            <a:gd name="adj4" fmla="val 9044342"/>
            <a:gd name="adj5" fmla="val 3715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118B-F349-4BB0-8C9D-46B0F9ABEE4F}">
      <dsp:nvSpPr>
        <dsp:cNvPr id="0" name=""/>
        <dsp:cNvSpPr/>
      </dsp:nvSpPr>
      <dsp:spPr>
        <a:xfrm>
          <a:off x="6389119" y="3090945"/>
          <a:ext cx="2123378" cy="844397"/>
        </a:xfrm>
        <a:prstGeom prst="roundRect">
          <a:avLst>
            <a:gd name="adj" fmla="val 10000"/>
          </a:avLst>
        </a:prstGeom>
        <a:solidFill>
          <a:srgbClr val="CA8E36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prstClr val="white"/>
              </a:solidFill>
              <a:latin typeface="Calibri Light"/>
              <a:ea typeface="맑은 고딕"/>
              <a:cs typeface="+mn-cs"/>
            </a:rPr>
            <a:t>Data Cleaning</a:t>
          </a:r>
        </a:p>
      </dsp:txBody>
      <dsp:txXfrm>
        <a:off x="6413851" y="3115677"/>
        <a:ext cx="2073914" cy="794933"/>
      </dsp:txXfrm>
    </dsp:sp>
    <dsp:sp modelId="{3D798086-EAB7-4326-8234-1B20F84AE48B}">
      <dsp:nvSpPr>
        <dsp:cNvPr id="0" name=""/>
        <dsp:cNvSpPr/>
      </dsp:nvSpPr>
      <dsp:spPr>
        <a:xfrm>
          <a:off x="9637737" y="1555335"/>
          <a:ext cx="2388800" cy="1970260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C0504D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Merging raw and secondary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en-IN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 Light"/>
              <a:ea typeface="맑은 고딕"/>
              <a:cs typeface="+mn-cs"/>
            </a:rPr>
            <a:t>Transforming data into different data files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endParaRPr lang="en-IN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 Light"/>
            <a:ea typeface="맑은 고딕"/>
            <a:cs typeface="+mn-cs"/>
          </a:endParaRPr>
        </a:p>
      </dsp:txBody>
      <dsp:txXfrm>
        <a:off x="9683078" y="2022875"/>
        <a:ext cx="2298118" cy="1457380"/>
      </dsp:txXfrm>
    </dsp:sp>
    <dsp:sp modelId="{203E6498-A3A9-46B2-81FA-38F2DBEA85FF}">
      <dsp:nvSpPr>
        <dsp:cNvPr id="0" name=""/>
        <dsp:cNvSpPr/>
      </dsp:nvSpPr>
      <dsp:spPr>
        <a:xfrm>
          <a:off x="9903159" y="1120786"/>
          <a:ext cx="2123378" cy="844397"/>
        </a:xfrm>
        <a:prstGeom prst="roundRect">
          <a:avLst>
            <a:gd name="adj" fmla="val 10000"/>
          </a:avLst>
        </a:prstGeom>
        <a:solidFill>
          <a:srgbClr val="CA8E36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prstClr val="white"/>
              </a:solidFill>
              <a:latin typeface="Calibri Light"/>
              <a:ea typeface="맑은 고딕"/>
              <a:cs typeface="+mn-cs"/>
            </a:rPr>
            <a:t>Transformed</a:t>
          </a:r>
          <a:r>
            <a:rPr lang="en-IN" sz="2500" kern="1200" dirty="0"/>
            <a:t> Data</a:t>
          </a:r>
        </a:p>
      </dsp:txBody>
      <dsp:txXfrm>
        <a:off x="9927891" y="1145518"/>
        <a:ext cx="2073914" cy="794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0.31681</cdr:x>
      <cdr:y>0.1976</cdr:y>
    </cdr:from>
    <cdr:to>
      <cdr:x>0.44357</cdr:x>
      <cdr:y>0.27661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34705" y="671041"/>
          <a:ext cx="654025" cy="2682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>
              <a:solidFill>
                <a:srgbClr val="00B050"/>
              </a:solidFill>
            </a:rPr>
            <a:t>354%</a:t>
          </a:r>
        </a:p>
      </cdr:txBody>
    </cdr:sp>
  </cdr:relSizeAnchor>
  <cdr:relSizeAnchor xmlns:cdr="http://schemas.openxmlformats.org/drawingml/2006/chartDrawing">
    <cdr:from>
      <cdr:x>0.62682</cdr:x>
      <cdr:y>0.20546</cdr:y>
    </cdr:from>
    <cdr:to>
      <cdr:x>0.73815</cdr:x>
      <cdr:y>0.27455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094504" y="818211"/>
          <a:ext cx="549611" cy="2751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>
              <a:solidFill>
                <a:srgbClr val="00B050"/>
              </a:solidFill>
            </a:rPr>
            <a:t>36%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ADCF9-5DB6-45A9-9717-D9D425B0D9BB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CDFAF-E3AF-4384-9A86-D9BFBCB8E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11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7BE8C-54E1-43FE-8287-B3B24E3218FF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51641" y="666877"/>
            <a:ext cx="6528280" cy="19455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451641" y="2417140"/>
            <a:ext cx="4577559" cy="7347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AF8A3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2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2F28-6E55-4C4F-92F2-321AE53D56E5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16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EDD3-8FC6-454C-8B6A-8BCD29F6A55A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5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261382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42383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25A4252-5422-45C5-BD0F-A95A85983B68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3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661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11A5A121-2AE6-43D1-871B-1BEA6FFBEFFA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261382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42383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58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640E-2339-4604-B9F3-211C0387F760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817112" y="890915"/>
            <a:ext cx="5648381" cy="229424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25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3F16D-041C-4E55-8E1C-7BD1CB618A7C}" type="datetime1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diagramData" Target="../diagrams/data1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1C8CC0-230A-4D47-96EB-8E1FAA83142E}"/>
              </a:ext>
            </a:extLst>
          </p:cNvPr>
          <p:cNvSpPr txBox="1"/>
          <p:nvPr/>
        </p:nvSpPr>
        <p:spPr>
          <a:xfrm>
            <a:off x="909355" y="182807"/>
            <a:ext cx="9550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MAHARAJA SAYAJIRAO UNIVERSITY OF BARODA</a:t>
            </a:r>
            <a:endParaRPr lang="en-US" sz="240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SCIENCE</a:t>
            </a:r>
            <a:endParaRPr lang="en-US" sz="240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STATISTICS</a:t>
            </a:r>
            <a:endParaRPr lang="en-US" sz="280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5B090C-A389-49A2-B068-A7255EBD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35" y="216115"/>
            <a:ext cx="1235239" cy="123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5F767D-DF95-41A4-B8D0-4C9C90564AA8}"/>
              </a:ext>
            </a:extLst>
          </p:cNvPr>
          <p:cNvSpPr txBox="1"/>
          <p:nvPr/>
        </p:nvSpPr>
        <p:spPr>
          <a:xfrm>
            <a:off x="2638698" y="2354701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>
                <a:solidFill>
                  <a:srgbClr val="DEB9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EBD702-22D3-4246-84B4-65ED6A51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C746E4-C766-31EE-96CC-E72BB726454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B7172-2F0F-59EB-DA76-6D0DCCA1E67A}"/>
              </a:ext>
            </a:extLst>
          </p:cNvPr>
          <p:cNvSpPr txBox="1"/>
          <p:nvPr/>
        </p:nvSpPr>
        <p:spPr>
          <a:xfrm>
            <a:off x="600418" y="5576721"/>
            <a:ext cx="22642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Meenakshi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Porwal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Srushti Sali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Mona Shah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5CEA0F-687E-5CE8-2193-7EE9D564FA3F}"/>
              </a:ext>
            </a:extLst>
          </p:cNvPr>
          <p:cNvSpPr txBox="1"/>
          <p:nvPr/>
        </p:nvSpPr>
        <p:spPr>
          <a:xfrm>
            <a:off x="2973417" y="5298106"/>
            <a:ext cx="22642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Mohammad Saeed 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Ravikumar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Rathva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Sujit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Raval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B7365-07BB-7F72-A20A-B5EEAD0E08E6}"/>
              </a:ext>
            </a:extLst>
          </p:cNvPr>
          <p:cNvSpPr txBox="1"/>
          <p:nvPr/>
        </p:nvSpPr>
        <p:spPr>
          <a:xfrm>
            <a:off x="600418" y="5229760"/>
            <a:ext cx="161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endParaRPr lang="en-IN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80B4E-CED3-8B5F-E314-6A5EA062F46F}"/>
              </a:ext>
            </a:extLst>
          </p:cNvPr>
          <p:cNvSpPr txBox="1"/>
          <p:nvPr/>
        </p:nvSpPr>
        <p:spPr>
          <a:xfrm>
            <a:off x="6096000" y="5229760"/>
            <a:ext cx="226422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endParaRPr lang="en-IN" sz="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IN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Shrey</a:t>
            </a:r>
            <a:r>
              <a:rPr lang="en-I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Pandya</a:t>
            </a:r>
          </a:p>
          <a:p>
            <a:endParaRPr lang="en-IN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5CBAE-0E07-3902-BD8D-92903437BD6B}"/>
              </a:ext>
            </a:extLst>
          </p:cNvPr>
          <p:cNvSpPr txBox="1"/>
          <p:nvPr/>
        </p:nvSpPr>
        <p:spPr>
          <a:xfrm>
            <a:off x="-248196" y="2754811"/>
            <a:ext cx="7206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600" dirty="0">
                <a:solidFill>
                  <a:srgbClr val="DEB982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A Distributorship Analysis Of</a:t>
            </a:r>
          </a:p>
          <a:p>
            <a:pPr algn="ctr"/>
            <a:r>
              <a:rPr lang="en-US" altLang="en-US" sz="3600" dirty="0">
                <a:solidFill>
                  <a:srgbClr val="DEB982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FMCG(Unibic) Products In </a:t>
            </a:r>
          </a:p>
          <a:p>
            <a:pPr algn="ctr"/>
            <a:r>
              <a:rPr lang="en-US" altLang="en-US" sz="3600" dirty="0">
                <a:solidFill>
                  <a:srgbClr val="DEB982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Vadodara</a:t>
            </a:r>
            <a:endParaRPr lang="en-IN" altLang="en-US" sz="3600" dirty="0">
              <a:solidFill>
                <a:srgbClr val="DEB982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4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Methodology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D8D326-B23C-49C5-9C1C-66C7ED78FA41}"/>
              </a:ext>
            </a:extLst>
          </p:cNvPr>
          <p:cNvGraphicFramePr/>
          <p:nvPr/>
        </p:nvGraphicFramePr>
        <p:xfrm>
          <a:off x="-853440" y="1363743"/>
          <a:ext cx="12026538" cy="5159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lus Sign 6">
            <a:extLst>
              <a:ext uri="{FF2B5EF4-FFF2-40B4-BE49-F238E27FC236}">
                <a16:creationId xmlns:a16="http://schemas.microsoft.com/office/drawing/2014/main" id="{A8C2FC89-219B-4ACB-8711-316F7D981357}"/>
              </a:ext>
            </a:extLst>
          </p:cNvPr>
          <p:cNvSpPr/>
          <p:nvPr/>
        </p:nvSpPr>
        <p:spPr>
          <a:xfrm>
            <a:off x="1904997" y="3707075"/>
            <a:ext cx="400594" cy="365760"/>
          </a:xfrm>
          <a:prstGeom prst="mathPlus">
            <a:avLst/>
          </a:prstGeom>
          <a:solidFill>
            <a:srgbClr val="C0504D">
              <a:lumMod val="50000"/>
            </a:srgbClr>
          </a:solidFill>
          <a:ln>
            <a:solidFill>
              <a:srgbClr val="C0504D">
                <a:lumMod val="50000"/>
              </a:srgbClr>
            </a:solidFill>
          </a:ln>
          <a:effectLst/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056614F-10FC-48B7-ACAE-892391C08736}"/>
              </a:ext>
            </a:extLst>
          </p:cNvPr>
          <p:cNvSpPr/>
          <p:nvPr/>
        </p:nvSpPr>
        <p:spPr>
          <a:xfrm>
            <a:off x="3718558" y="3718564"/>
            <a:ext cx="1105989" cy="261256"/>
          </a:xfrm>
          <a:prstGeom prst="rightArrow">
            <a:avLst/>
          </a:prstGeom>
          <a:solidFill>
            <a:srgbClr val="C0504D">
              <a:lumMod val="50000"/>
            </a:srgbClr>
          </a:solidFill>
          <a:ln>
            <a:solidFill>
              <a:srgbClr val="C0504D">
                <a:lumMod val="50000"/>
              </a:srgbClr>
            </a:solidFill>
          </a:ln>
          <a:effectLst/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34904E9-6ABB-451A-A0B7-27209478252D}"/>
              </a:ext>
            </a:extLst>
          </p:cNvPr>
          <p:cNvSpPr/>
          <p:nvPr/>
        </p:nvSpPr>
        <p:spPr>
          <a:xfrm>
            <a:off x="7572103" y="3707075"/>
            <a:ext cx="1105989" cy="261256"/>
          </a:xfrm>
          <a:prstGeom prst="rightArrow">
            <a:avLst/>
          </a:prstGeom>
          <a:solidFill>
            <a:srgbClr val="C0504D">
              <a:lumMod val="50000"/>
            </a:srgbClr>
          </a:solidFill>
          <a:ln>
            <a:solidFill>
              <a:srgbClr val="C0504D">
                <a:lumMod val="50000"/>
              </a:srgbClr>
            </a:solidFill>
          </a:ln>
          <a:effectLst/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F4DB6-1E90-43A5-96E9-9FCFA42E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7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62F0-A1CB-4462-9BFC-1B70DDB3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536CD1-4EC7-4D24-9D4D-5543D4DFED9E}"/>
              </a:ext>
            </a:extLst>
          </p:cNvPr>
          <p:cNvSpPr/>
          <p:nvPr/>
        </p:nvSpPr>
        <p:spPr>
          <a:xfrm>
            <a:off x="10014857" y="0"/>
            <a:ext cx="2177143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41705-3913-4B83-B52C-A831CC0F1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96" b="1"/>
          <a:stretch/>
        </p:blipFill>
        <p:spPr>
          <a:xfrm>
            <a:off x="10590239" y="1225551"/>
            <a:ext cx="1366630" cy="798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3BF54F-3481-4CC2-A84E-D0B56F96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75" y="0"/>
            <a:ext cx="4120826" cy="1769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E02ED-F43D-4403-9349-109E1276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152"/>
          <a:stretch/>
        </p:blipFill>
        <p:spPr>
          <a:xfrm>
            <a:off x="461555" y="2285501"/>
            <a:ext cx="11591107" cy="2803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E35046-2503-4484-9463-658D71E03053}"/>
              </a:ext>
            </a:extLst>
          </p:cNvPr>
          <p:cNvSpPr txBox="1"/>
          <p:nvPr/>
        </p:nvSpPr>
        <p:spPr>
          <a:xfrm>
            <a:off x="461555" y="1658092"/>
            <a:ext cx="41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1. Combined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D5F10-85E4-49EA-9C2B-D72004F0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6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62F0-A1CB-4462-9BFC-1B70DDB3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536CD1-4EC7-4D24-9D4D-5543D4DFED9E}"/>
              </a:ext>
            </a:extLst>
          </p:cNvPr>
          <p:cNvSpPr/>
          <p:nvPr/>
        </p:nvSpPr>
        <p:spPr>
          <a:xfrm>
            <a:off x="10014857" y="0"/>
            <a:ext cx="2177143" cy="122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41705-3913-4B83-B52C-A831CC0F1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96" b="1"/>
          <a:stretch/>
        </p:blipFill>
        <p:spPr>
          <a:xfrm>
            <a:off x="10590239" y="1225551"/>
            <a:ext cx="1366630" cy="798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3BF54F-3481-4CC2-A84E-D0B56F96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75" y="0"/>
            <a:ext cx="4120826" cy="1769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E35046-2503-4484-9463-658D71E03053}"/>
              </a:ext>
            </a:extLst>
          </p:cNvPr>
          <p:cNvSpPr txBox="1"/>
          <p:nvPr/>
        </p:nvSpPr>
        <p:spPr>
          <a:xfrm>
            <a:off x="779417" y="4083204"/>
            <a:ext cx="41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r>
              <a:rPr lang="en-IN" dirty="0"/>
              <a:t>3. Data By Products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C27EF-CEE1-42F2-A82B-CCB845CDB4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741"/>
          <a:stretch/>
        </p:blipFill>
        <p:spPr>
          <a:xfrm>
            <a:off x="849086" y="4503807"/>
            <a:ext cx="9940834" cy="1915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5D8B15-2315-4C71-A161-0F7C930C3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" t="3017" b="14153"/>
          <a:stretch/>
        </p:blipFill>
        <p:spPr>
          <a:xfrm>
            <a:off x="849086" y="1904761"/>
            <a:ext cx="9940834" cy="1877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9F22C4-B2CD-44BE-A9F4-338FD6D294FE}"/>
              </a:ext>
            </a:extLst>
          </p:cNvPr>
          <p:cNvSpPr txBox="1"/>
          <p:nvPr/>
        </p:nvSpPr>
        <p:spPr>
          <a:xfrm>
            <a:off x="849086" y="1400015"/>
            <a:ext cx="41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r>
              <a:rPr lang="en-IN" dirty="0"/>
              <a:t>2. Data By Stores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2C9D3-50F3-4F08-AE4B-E9E86CD6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65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4E00-E411-4534-9147-0E9B2A63EB31}"/>
              </a:ext>
            </a:extLst>
          </p:cNvPr>
          <p:cNvSpPr txBox="1">
            <a:spLocks/>
          </p:cNvSpPr>
          <p:nvPr/>
        </p:nvSpPr>
        <p:spPr>
          <a:xfrm>
            <a:off x="706582" y="3465320"/>
            <a:ext cx="9185563" cy="798568"/>
          </a:xfrm>
          <a:prstGeom prst="rect">
            <a:avLst/>
          </a:prstGeom>
        </p:spPr>
        <p:txBody>
          <a:bodyPr/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799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IN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</a:t>
            </a:r>
          </a:p>
          <a:p>
            <a:r>
              <a:rPr lang="en-IN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Visualization</a:t>
            </a:r>
          </a:p>
          <a:p>
            <a:endParaRPr lang="en-IN" sz="6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8B5D3-2371-4AC5-AF0F-FE9175AC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61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8D1A07F5-FFD3-4C62-9E5C-14DBFC929240}"/>
              </a:ext>
            </a:extLst>
          </p:cNvPr>
          <p:cNvSpPr txBox="1">
            <a:spLocks/>
          </p:cNvSpPr>
          <p:nvPr/>
        </p:nvSpPr>
        <p:spPr>
          <a:xfrm>
            <a:off x="609600" y="426257"/>
            <a:ext cx="2222470" cy="469874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defTabSz="995491">
              <a:spcBef>
                <a:spcPct val="0"/>
              </a:spcBef>
              <a:buNone/>
              <a:defRPr lang="ko-KR" altLang="en-US" sz="2800" b="1" baseline="0" dirty="0">
                <a:solidFill>
                  <a:srgbClr val="423837"/>
                </a:solidFill>
                <a:effectLst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Overall Sales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7255233"/>
              </p:ext>
            </p:extLst>
          </p:nvPr>
        </p:nvGraphicFramePr>
        <p:xfrm>
          <a:off x="609600" y="1808860"/>
          <a:ext cx="4936822" cy="3982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A788A32-00E5-4FF9-8E2D-2D47A612D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8544430"/>
              </p:ext>
            </p:extLst>
          </p:nvPr>
        </p:nvGraphicFramePr>
        <p:xfrm>
          <a:off x="5929584" y="1808861"/>
          <a:ext cx="5652816" cy="3982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64E5C91-D938-4892-9D54-A8307B417A98}"/>
              </a:ext>
            </a:extLst>
          </p:cNvPr>
          <p:cNvSpPr txBox="1"/>
          <p:nvPr/>
        </p:nvSpPr>
        <p:spPr>
          <a:xfrm>
            <a:off x="0" y="6627168"/>
            <a:ext cx="6577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*For the year 2019 data was received from July onwards.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DD62B-20A4-4875-8D38-A1A6B937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35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91;p14">
            <a:extLst>
              <a:ext uri="{FF2B5EF4-FFF2-40B4-BE49-F238E27FC236}">
                <a16:creationId xmlns:a16="http://schemas.microsoft.com/office/drawing/2014/main" id="{048AEE06-49A3-46F9-A12A-216FC1D63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905201"/>
              </p:ext>
            </p:extLst>
          </p:nvPr>
        </p:nvGraphicFramePr>
        <p:xfrm>
          <a:off x="3064218" y="1738803"/>
          <a:ext cx="6063564" cy="3707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5">
            <a:extLst>
              <a:ext uri="{FF2B5EF4-FFF2-40B4-BE49-F238E27FC236}">
                <a16:creationId xmlns:a16="http://schemas.microsoft.com/office/drawing/2014/main" id="{B382EE74-61DC-4AB2-8378-45D49D23C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426257"/>
            <a:ext cx="4650634" cy="469874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wise Distribution of Stores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92D2B-6F0C-4513-83C0-1E09FCD5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96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A04A3-4D4E-C09E-9932-48D7E9ED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A4233A-0ED6-1265-CE1A-394172D2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of Top 5 Stores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49FAB2B-A96C-A53D-82D0-170E2229B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055234"/>
              </p:ext>
            </p:extLst>
          </p:nvPr>
        </p:nvGraphicFramePr>
        <p:xfrm>
          <a:off x="2358887" y="1525658"/>
          <a:ext cx="7162800" cy="4159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529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29AE0C2-2D7F-4BAB-ABBD-DDA05246B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4773"/>
              </p:ext>
            </p:extLst>
          </p:nvPr>
        </p:nvGraphicFramePr>
        <p:xfrm>
          <a:off x="3345057" y="1719469"/>
          <a:ext cx="5501885" cy="413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5">
            <a:extLst>
              <a:ext uri="{FF2B5EF4-FFF2-40B4-BE49-F238E27FC236}">
                <a16:creationId xmlns:a16="http://schemas.microsoft.com/office/drawing/2014/main" id="{1A03A4DE-43E6-4D78-A596-EA23F1AED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426257"/>
            <a:ext cx="3165036" cy="469874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wise Sales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D92AA-313E-4A31-A60C-CF77978C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37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C823153-30A8-4604-A6B8-261BFF03D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978106"/>
              </p:ext>
            </p:extLst>
          </p:nvPr>
        </p:nvGraphicFramePr>
        <p:xfrm>
          <a:off x="3167269" y="1651388"/>
          <a:ext cx="5570332" cy="4007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5">
            <a:extLst>
              <a:ext uri="{FF2B5EF4-FFF2-40B4-BE49-F238E27FC236}">
                <a16:creationId xmlns:a16="http://schemas.microsoft.com/office/drawing/2014/main" id="{F96B69E9-4E7B-42CD-97F8-1D42FCD0C7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426257"/>
            <a:ext cx="3463643" cy="469874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by Channel 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437C7-AF31-4807-BA00-F5081848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74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3BAF2D-EB9E-46C0-9B4A-3A0DA354C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426257"/>
            <a:ext cx="5513884" cy="469874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of </a:t>
            </a:r>
            <a:r>
              <a:rPr 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Ten Products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Channels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A2A32F5-B1FD-44C9-B6E9-F0EBDA7B75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350266"/>
              </p:ext>
            </p:extLst>
          </p:nvPr>
        </p:nvGraphicFramePr>
        <p:xfrm>
          <a:off x="496251" y="2174054"/>
          <a:ext cx="5359023" cy="3445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225A9D2-4A57-42E5-84C2-CA22FB4578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292405"/>
              </p:ext>
            </p:extLst>
          </p:nvPr>
        </p:nvGraphicFramePr>
        <p:xfrm>
          <a:off x="6081970" y="2174054"/>
          <a:ext cx="5613779" cy="3445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A562F-9ADB-46CA-B7CB-684ACABA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39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4EF72-4F25-1303-CB72-FCD26362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D7CED2-5B3F-AC89-2D66-0CA4F3CA0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7549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AA942-8212-358B-BDC0-43263B8F1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3636"/>
            <a:ext cx="10370449" cy="4909682"/>
          </a:xfrm>
        </p:spPr>
        <p:txBody>
          <a:bodyPr vert="horz" lIns="99569" tIns="49785" rIns="99569" bIns="49785" rtlCol="0">
            <a:noAutofit/>
          </a:bodyPr>
          <a:lstStyle/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800" dirty="0"/>
              <a:t>Aim of the Project</a:t>
            </a:r>
          </a:p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800" dirty="0"/>
              <a:t>About the Client</a:t>
            </a:r>
          </a:p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800" dirty="0"/>
              <a:t>Objectives of the Study </a:t>
            </a:r>
          </a:p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ko-KR" sz="1800" dirty="0"/>
              <a:t>Preliminary information </a:t>
            </a:r>
          </a:p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ko-KR" sz="1800" dirty="0"/>
              <a:t>Data processing methodology</a:t>
            </a:r>
          </a:p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ko-KR" sz="1800" dirty="0"/>
              <a:t>Data Visualizations</a:t>
            </a:r>
          </a:p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800" dirty="0"/>
              <a:t>Statistical Techniques </a:t>
            </a:r>
          </a:p>
          <a:p>
            <a:pPr marL="892727" lvl="1" indent="-457200">
              <a:buSzPct val="110000"/>
              <a:buChar char="•"/>
            </a:pPr>
            <a:r>
              <a:rPr lang="en-US" altLang="en-US" sz="1800" i="1" dirty="0">
                <a:solidFill>
                  <a:schemeClr val="tx1"/>
                </a:solidFill>
                <a:latin typeface="+mj-lt"/>
              </a:rPr>
              <a:t>Unpaired Two Sample T test Analysis</a:t>
            </a:r>
          </a:p>
          <a:p>
            <a:pPr marL="892727" lvl="1" indent="-457200">
              <a:buSzPct val="110000"/>
              <a:buChar char="•"/>
            </a:pPr>
            <a:r>
              <a:rPr lang="en-US" altLang="en-US" sz="1800" i="1" dirty="0">
                <a:solidFill>
                  <a:schemeClr val="tx1"/>
                </a:solidFill>
                <a:latin typeface="+mj-lt"/>
              </a:rPr>
              <a:t>RFM Analysis</a:t>
            </a:r>
          </a:p>
          <a:p>
            <a:pPr marL="892727" lvl="1" indent="-457200">
              <a:buSzPct val="110000"/>
              <a:buChar char="•"/>
            </a:pPr>
            <a:r>
              <a:rPr lang="en-US" altLang="en-US" sz="1800" i="1" dirty="0">
                <a:solidFill>
                  <a:schemeClr val="tx1"/>
                </a:solidFill>
                <a:latin typeface="+mj-lt"/>
              </a:rPr>
              <a:t>K Means Clustering</a:t>
            </a:r>
          </a:p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800" dirty="0"/>
              <a:t>Conclusions</a:t>
            </a:r>
          </a:p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800" dirty="0"/>
              <a:t>References</a:t>
            </a:r>
          </a:p>
          <a:p>
            <a:pPr marL="457200" indent="-457200">
              <a:lnSpc>
                <a:spcPct val="150000"/>
              </a:lnSpc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8042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4E00-E411-4534-9147-0E9B2A63EB31}"/>
              </a:ext>
            </a:extLst>
          </p:cNvPr>
          <p:cNvSpPr txBox="1">
            <a:spLocks/>
          </p:cNvSpPr>
          <p:nvPr/>
        </p:nvSpPr>
        <p:spPr>
          <a:xfrm>
            <a:off x="415033" y="3839819"/>
            <a:ext cx="7496514" cy="2127097"/>
          </a:xfrm>
          <a:prstGeom prst="rect">
            <a:avLst/>
          </a:prstGeom>
        </p:spPr>
        <p:txBody>
          <a:bodyPr/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799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IN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Unpaired             Two Sample 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8B5D3-2371-4AC5-AF0F-FE9175AC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511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Unpaired Two Sample T-Test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85234"/>
            <a:ext cx="10972800" cy="5015603"/>
          </a:xfrm>
        </p:spPr>
        <p:txBody>
          <a:bodyPr/>
          <a:lstStyle/>
          <a:p>
            <a:pPr marL="0" indent="0"/>
            <a:r>
              <a:rPr lang="en-US" dirty="0"/>
              <a:t>1)  Significance difference between Sales in </a:t>
            </a:r>
            <a:r>
              <a:rPr lang="en-US" b="1" dirty="0"/>
              <a:t>New city and Old city routes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                                                                            </a:t>
            </a:r>
          </a:p>
        </p:txBody>
      </p:sp>
      <p:pic>
        <p:nvPicPr>
          <p:cNvPr id="5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10540" y="2448617"/>
            <a:ext cx="1704975" cy="3723251"/>
          </a:xfrm>
          <a:prstGeom prst="rect">
            <a:avLst/>
          </a:prstGeom>
          <a:ln/>
        </p:spPr>
      </p:pic>
      <p:pic>
        <p:nvPicPr>
          <p:cNvPr id="6" name="image1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753099" y="2448617"/>
            <a:ext cx="4362451" cy="30473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CE891-C99A-AE42-011C-47693DDDC4C7}"/>
              </a:ext>
            </a:extLst>
          </p:cNvPr>
          <p:cNvSpPr txBox="1"/>
          <p:nvPr/>
        </p:nvSpPr>
        <p:spPr>
          <a:xfrm>
            <a:off x="5753098" y="5618452"/>
            <a:ext cx="457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box plot : we can see that the average sales of both the </a:t>
            </a:r>
            <a:r>
              <a:rPr lang="en-US" b="1" dirty="0"/>
              <a:t>routes</a:t>
            </a:r>
            <a:r>
              <a:rPr lang="en-US" dirty="0"/>
              <a:t> is almost similar</a:t>
            </a:r>
          </a:p>
        </p:txBody>
      </p:sp>
    </p:spTree>
    <p:extLst>
      <p:ext uri="{BB962C8B-B14F-4D97-AF65-F5344CB8AC3E}">
        <p14:creationId xmlns:p14="http://schemas.microsoft.com/office/powerpoint/2010/main" val="427146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Shapiro-Wilk normality test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268448"/>
            <a:ext cx="10972800" cy="5342709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dirty="0"/>
              <a:t> </a:t>
            </a:r>
            <a:r>
              <a:rPr lang="en-US" b="1" dirty="0"/>
              <a:t>Hypothesis : -</a:t>
            </a:r>
          </a:p>
          <a:p>
            <a:pPr marL="0" indent="0"/>
            <a:r>
              <a:rPr lang="en-US" b="1" dirty="0"/>
              <a:t> H0 : Data is normally distributed. 	  Vs. 	H1 : Data is not normally distributed.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with(data,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shapiro.test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(Sales[Route == "New City"])) </a:t>
            </a:r>
          </a:p>
          <a:p>
            <a:pPr marL="0" indent="0"/>
            <a:r>
              <a:rPr lang="en-US" dirty="0"/>
              <a:t>  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with(data, </a:t>
            </a:r>
            <a:r>
              <a:rPr lang="en-US" altLang="en-US" dirty="0" err="1">
                <a:solidFill>
                  <a:schemeClr val="accent1">
                    <a:lumMod val="75000"/>
                  </a:schemeClr>
                </a:solidFill>
              </a:rPr>
              <a:t>shapiro.test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(Sales[Route == "Old City"]))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b="1" u="sng" dirty="0"/>
              <a:t>Interpretation :</a:t>
            </a:r>
            <a:r>
              <a:rPr lang="en-US" dirty="0"/>
              <a:t> </a:t>
            </a:r>
          </a:p>
          <a:p>
            <a:pPr marL="0" indent="0"/>
            <a:r>
              <a:rPr lang="en-US" dirty="0"/>
              <a:t>From the output, we observe that the p-values are greater than the significance level 0.05, implying </a:t>
            </a:r>
          </a:p>
          <a:p>
            <a:pPr marL="0" indent="0"/>
            <a:r>
              <a:rPr lang="en-US" dirty="0"/>
              <a:t>that the distribution of the </a:t>
            </a:r>
            <a:r>
              <a:rPr lang="en-US" b="1" dirty="0"/>
              <a:t>data is normally distributed</a:t>
            </a:r>
            <a:r>
              <a:rPr lang="en-US" dirty="0"/>
              <a:t>. In other words, we can assume the normality.</a:t>
            </a:r>
          </a:p>
        </p:txBody>
      </p:sp>
      <p:pic>
        <p:nvPicPr>
          <p:cNvPr id="5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127864" y="2849218"/>
            <a:ext cx="2965268" cy="931176"/>
          </a:xfrm>
          <a:prstGeom prst="rect">
            <a:avLst/>
          </a:prstGeom>
          <a:ln/>
        </p:spPr>
      </p:pic>
      <p:pic>
        <p:nvPicPr>
          <p:cNvPr id="6" name="image2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27864" y="4428333"/>
            <a:ext cx="2965268" cy="93117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65335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F-test for Homogeneity of Variances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280160"/>
            <a:ext cx="10972800" cy="532964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Hypothesis : </a:t>
            </a:r>
          </a:p>
          <a:p>
            <a:r>
              <a:rPr lang="en-US" b="1" dirty="0"/>
              <a:t>H0 : there is no significant difference between the variances of the two sets of data. Vs. </a:t>
            </a:r>
          </a:p>
          <a:p>
            <a:r>
              <a:rPr lang="en-US" b="1" dirty="0"/>
              <a:t>H1 : there is significant difference between the variances of the two sets of data.</a:t>
            </a:r>
            <a:r>
              <a:rPr lang="en-US" dirty="0"/>
              <a:t> </a:t>
            </a:r>
          </a:p>
          <a:p>
            <a:endParaRPr lang="en-US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res.ftest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 &lt;- </a:t>
            </a: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var.test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(Sales ~ Route, data = data)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u="sng" dirty="0"/>
          </a:p>
          <a:p>
            <a:r>
              <a:rPr lang="en-US" b="1" u="sng" dirty="0"/>
              <a:t>Interpretation</a:t>
            </a:r>
            <a:r>
              <a:rPr lang="en-US" u="sng" dirty="0"/>
              <a:t> </a:t>
            </a:r>
            <a:r>
              <a:rPr lang="en-US" dirty="0"/>
              <a:t>: </a:t>
            </a:r>
          </a:p>
          <a:p>
            <a:r>
              <a:rPr lang="en-US" dirty="0"/>
              <a:t>The p-value of F-test is </a:t>
            </a:r>
            <a:r>
              <a:rPr lang="en-US" b="1" dirty="0"/>
              <a:t>p = 0.1713 </a:t>
            </a:r>
            <a:r>
              <a:rPr lang="en-US" dirty="0"/>
              <a:t>which is greater than the significance level 0.05. </a:t>
            </a:r>
          </a:p>
          <a:p>
            <a:r>
              <a:rPr lang="en-US" dirty="0"/>
              <a:t>Hence we can conclude that, there is no significant difference between the variances of the two sets of </a:t>
            </a:r>
          </a:p>
          <a:p>
            <a:r>
              <a:rPr lang="en-US" dirty="0"/>
              <a:t>data. Therefore, we can use the classic t-test which assume </a:t>
            </a:r>
            <a:r>
              <a:rPr lang="en-US" b="1" dirty="0"/>
              <a:t>equality of the two variances</a:t>
            </a:r>
            <a:r>
              <a:rPr lang="en-US" dirty="0"/>
              <a:t>.</a:t>
            </a:r>
          </a:p>
          <a:p>
            <a:endParaRPr lang="en-US" u="sng" dirty="0"/>
          </a:p>
        </p:txBody>
      </p:sp>
      <p:pic>
        <p:nvPicPr>
          <p:cNvPr id="5" name="image2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82530" y="3206795"/>
            <a:ext cx="4677410" cy="17230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93606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 test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267097"/>
            <a:ext cx="10972800" cy="5329646"/>
          </a:xfrm>
        </p:spPr>
        <p:txBody>
          <a:bodyPr/>
          <a:lstStyle/>
          <a:p>
            <a:r>
              <a:rPr lang="en-US" b="1" dirty="0"/>
              <a:t>Hypothesis : </a:t>
            </a:r>
          </a:p>
          <a:p>
            <a:r>
              <a:rPr lang="en-US" b="1" dirty="0"/>
              <a:t>H0 : there is no significant difference between the Sales of the two sets of data. Vs. </a:t>
            </a:r>
          </a:p>
          <a:p>
            <a:r>
              <a:rPr lang="en-US" b="1" dirty="0"/>
              <a:t>H1 : there is significant difference between the Sales of the two sets of data.</a:t>
            </a:r>
          </a:p>
          <a:p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res &lt;- </a:t>
            </a: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t.test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(Sales ~ Route, data = data, </a:t>
            </a: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var.equal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 = TRUE)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b="1" u="sng" dirty="0"/>
          </a:p>
          <a:p>
            <a:pPr marL="0" indent="0"/>
            <a:r>
              <a:rPr lang="en-US" b="1" u="sng" dirty="0"/>
              <a:t>Interpretation</a:t>
            </a:r>
            <a:r>
              <a:rPr lang="en-US" u="sng" dirty="0"/>
              <a:t> </a:t>
            </a:r>
            <a:r>
              <a:rPr lang="en-US" dirty="0"/>
              <a:t>:</a:t>
            </a:r>
          </a:p>
          <a:p>
            <a:pPr marL="0" indent="0"/>
            <a:r>
              <a:rPr lang="en-US" dirty="0"/>
              <a:t>The p-value of the test </a:t>
            </a:r>
            <a:r>
              <a:rPr lang="en-US" b="1" dirty="0"/>
              <a:t>p = 0.2523</a:t>
            </a:r>
            <a:r>
              <a:rPr lang="en-US" dirty="0"/>
              <a:t>, which is greater than the significance level 0.05. </a:t>
            </a:r>
          </a:p>
          <a:p>
            <a:pPr marL="0" indent="0"/>
            <a:r>
              <a:rPr lang="en-US" dirty="0"/>
              <a:t>We can conclude that average sales through New city's route is </a:t>
            </a:r>
            <a:r>
              <a:rPr lang="en-US" b="1" dirty="0"/>
              <a:t>not significantly different </a:t>
            </a:r>
            <a:r>
              <a:rPr lang="en-US" dirty="0"/>
              <a:t>from Sales </a:t>
            </a:r>
          </a:p>
          <a:p>
            <a:pPr marL="0" indent="0"/>
            <a:r>
              <a:rPr lang="en-US" dirty="0"/>
              <a:t>through old city's route at 5% level of confidence. </a:t>
            </a:r>
          </a:p>
        </p:txBody>
      </p:sp>
      <p:pic>
        <p:nvPicPr>
          <p:cNvPr id="5" name="image1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62254" y="3332661"/>
            <a:ext cx="4744085" cy="14859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761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Unpaired Two Sample T-Test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2)  Significance difference between </a:t>
            </a:r>
            <a:r>
              <a:rPr lang="en-US" b="1" dirty="0"/>
              <a:t>Institutional Trade and General Trade Sales</a:t>
            </a:r>
          </a:p>
        </p:txBody>
      </p:sp>
      <p:pic>
        <p:nvPicPr>
          <p:cNvPr id="5" name="image2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45441" y="2459948"/>
            <a:ext cx="2543859" cy="3613305"/>
          </a:xfrm>
          <a:prstGeom prst="rect">
            <a:avLst/>
          </a:prstGeom>
          <a:ln/>
        </p:spPr>
      </p:pic>
      <p:pic>
        <p:nvPicPr>
          <p:cNvPr id="6" name="image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28683" y="2500892"/>
            <a:ext cx="4111102" cy="30873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6784BE-12AF-47DF-AB89-E06A01A37EFE}"/>
              </a:ext>
            </a:extLst>
          </p:cNvPr>
          <p:cNvSpPr txBox="1"/>
          <p:nvPr/>
        </p:nvSpPr>
        <p:spPr>
          <a:xfrm>
            <a:off x="5401387" y="5668618"/>
            <a:ext cx="457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box plot : we can see that the average sales of both the </a:t>
            </a:r>
            <a:r>
              <a:rPr lang="en-US" b="1" dirty="0"/>
              <a:t>trades</a:t>
            </a:r>
            <a:r>
              <a:rPr lang="en-US" dirty="0"/>
              <a:t> is almost similar</a:t>
            </a:r>
          </a:p>
        </p:txBody>
      </p:sp>
    </p:spTree>
    <p:extLst>
      <p:ext uri="{BB962C8B-B14F-4D97-AF65-F5344CB8AC3E}">
        <p14:creationId xmlns:p14="http://schemas.microsoft.com/office/powerpoint/2010/main" val="273866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Shapiro-Wilk normality test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268448"/>
            <a:ext cx="10972800" cy="5342709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/>
              <a:t>Hypothesis : -</a:t>
            </a:r>
          </a:p>
          <a:p>
            <a:pPr marL="0" indent="0"/>
            <a:r>
              <a:rPr lang="en-US" b="1" dirty="0"/>
              <a:t>H0 : Data is normally distributed.	  Vs. 	H1 : Data is not normally distributed.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with(data, </a:t>
            </a: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shapiro.test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(sales[channel == "Institutional Trade"])) </a:t>
            </a:r>
          </a:p>
          <a:p>
            <a:pPr marL="0" indent="0"/>
            <a:r>
              <a:rPr lang="en-US" dirty="0"/>
              <a:t>  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with(data, </a:t>
            </a: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shapiro.test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(sales[channel == "General Trade"]))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b="1" u="sng" dirty="0"/>
          </a:p>
          <a:p>
            <a:pPr marL="0" indent="0"/>
            <a:r>
              <a:rPr lang="en-US" b="1" u="sng" dirty="0"/>
              <a:t>Interpretation :</a:t>
            </a:r>
            <a:r>
              <a:rPr lang="en-US" dirty="0"/>
              <a:t> </a:t>
            </a:r>
          </a:p>
          <a:p>
            <a:pPr marL="0" indent="0"/>
            <a:r>
              <a:rPr lang="en-US" dirty="0"/>
              <a:t>From the output, we observe that the p-values are greater than the significance level 0.05, implying that the distribution of the data is normally distributed. In other words, we can assume the </a:t>
            </a:r>
            <a:r>
              <a:rPr lang="en-US" b="1" dirty="0"/>
              <a:t>normality</a:t>
            </a:r>
            <a:r>
              <a:rPr lang="en-US" dirty="0"/>
              <a:t>.</a:t>
            </a:r>
          </a:p>
        </p:txBody>
      </p:sp>
      <p:pic>
        <p:nvPicPr>
          <p:cNvPr id="7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36425" y="2950710"/>
            <a:ext cx="3343275" cy="826160"/>
          </a:xfrm>
          <a:prstGeom prst="rect">
            <a:avLst/>
          </a:prstGeom>
          <a:ln/>
        </p:spPr>
      </p:pic>
      <p:pic>
        <p:nvPicPr>
          <p:cNvPr id="8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36425" y="4394835"/>
            <a:ext cx="3343275" cy="9334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54739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F-test for Homogeneity of Variances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280160"/>
            <a:ext cx="10972800" cy="532964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Hypothesis : </a:t>
            </a:r>
          </a:p>
          <a:p>
            <a:r>
              <a:rPr lang="en-US" b="1" dirty="0"/>
              <a:t>H0 : there is no significant difference between the variances of the two sets of data. Vs. </a:t>
            </a:r>
          </a:p>
          <a:p>
            <a:r>
              <a:rPr lang="en-US" b="1" dirty="0"/>
              <a:t>H1 : there is significant difference between the variances of the two sets of data.</a:t>
            </a:r>
            <a:r>
              <a:rPr lang="en-US" dirty="0"/>
              <a:t> </a:t>
            </a:r>
          </a:p>
          <a:p>
            <a:endParaRPr lang="en-US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res.ftest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 &lt;- </a:t>
            </a: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var.test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(sales ~ channel, data = data)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u="sng" dirty="0"/>
          </a:p>
          <a:p>
            <a:endParaRPr lang="en-US" b="1" u="sng" dirty="0"/>
          </a:p>
          <a:p>
            <a:r>
              <a:rPr lang="en-US" b="1" u="sng" dirty="0"/>
              <a:t>Interpretation</a:t>
            </a:r>
            <a:r>
              <a:rPr lang="en-US" u="sng" dirty="0"/>
              <a:t> </a:t>
            </a:r>
            <a:r>
              <a:rPr lang="en-US" dirty="0"/>
              <a:t>: </a:t>
            </a:r>
          </a:p>
          <a:p>
            <a:r>
              <a:rPr lang="en-US" dirty="0"/>
              <a:t>The p-value of F-test is </a:t>
            </a:r>
            <a:r>
              <a:rPr lang="en-US" b="1" dirty="0"/>
              <a:t>p = 0.0016 </a:t>
            </a:r>
            <a:r>
              <a:rPr lang="en-US" dirty="0"/>
              <a:t>which is less than the significance level 0.05. </a:t>
            </a:r>
          </a:p>
          <a:p>
            <a:r>
              <a:rPr lang="en-US" dirty="0"/>
              <a:t>Hence we conclude that there is significant difference between the variances of the two sets of data. </a:t>
            </a:r>
          </a:p>
          <a:p>
            <a:r>
              <a:rPr lang="en-US" dirty="0"/>
              <a:t>Therefore, we can use the welch t-test which assume </a:t>
            </a:r>
            <a:r>
              <a:rPr lang="en-US" b="1" dirty="0"/>
              <a:t>inequality of the two variances</a:t>
            </a:r>
            <a:r>
              <a:rPr lang="en-US" dirty="0"/>
              <a:t>.</a:t>
            </a:r>
            <a:endParaRPr lang="en-US" u="sng" dirty="0"/>
          </a:p>
        </p:txBody>
      </p:sp>
      <p:pic>
        <p:nvPicPr>
          <p:cNvPr id="6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18626" y="3137400"/>
            <a:ext cx="4658360" cy="14192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54465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 test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1267097"/>
            <a:ext cx="10972800" cy="5329646"/>
          </a:xfrm>
        </p:spPr>
        <p:txBody>
          <a:bodyPr/>
          <a:lstStyle/>
          <a:p>
            <a:r>
              <a:rPr lang="en-US" b="1" dirty="0"/>
              <a:t>Hypothesis : </a:t>
            </a:r>
          </a:p>
          <a:p>
            <a:r>
              <a:rPr lang="en-US" b="1" dirty="0"/>
              <a:t>H0 : there is no significant difference between the Sales of the two sets of data. Vs. </a:t>
            </a:r>
          </a:p>
          <a:p>
            <a:r>
              <a:rPr lang="en-US" b="1" dirty="0"/>
              <a:t>H1 : there is significant difference between the Sales of the two sets of data.</a:t>
            </a:r>
          </a:p>
          <a:p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res &lt;- </a:t>
            </a: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t.test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(sales ~ channel, data = data, </a:t>
            </a:r>
            <a:r>
              <a:rPr lang="en-US" altLang="en-US" sz="2200" dirty="0" err="1">
                <a:solidFill>
                  <a:schemeClr val="accent1">
                    <a:lumMod val="75000"/>
                  </a:schemeClr>
                </a:solidFill>
              </a:rPr>
              <a:t>var.equal</a:t>
            </a:r>
            <a:r>
              <a:rPr lang="en-US" altLang="en-US" sz="2200" dirty="0">
                <a:solidFill>
                  <a:schemeClr val="accent1">
                    <a:lumMod val="75000"/>
                  </a:schemeClr>
                </a:solidFill>
              </a:rPr>
              <a:t> = FALSE)</a:t>
            </a:r>
          </a:p>
          <a:p>
            <a:pPr marL="0" indent="0"/>
            <a:endParaRPr lang="en-US" alt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b="1" u="sng" dirty="0"/>
          </a:p>
          <a:p>
            <a:pPr marL="0" indent="0"/>
            <a:endParaRPr lang="en-US" b="1" u="sng" dirty="0"/>
          </a:p>
          <a:p>
            <a:pPr marL="0" indent="0"/>
            <a:r>
              <a:rPr lang="en-US" b="1" u="sng" dirty="0"/>
              <a:t>Interpretation</a:t>
            </a:r>
            <a:r>
              <a:rPr lang="en-US" u="sng" dirty="0"/>
              <a:t> </a:t>
            </a:r>
            <a:r>
              <a:rPr lang="en-US" dirty="0"/>
              <a:t>:</a:t>
            </a:r>
          </a:p>
          <a:p>
            <a:pPr marL="0" indent="0"/>
            <a:r>
              <a:rPr lang="en-US" dirty="0"/>
              <a:t>The p-value of the T-test </a:t>
            </a:r>
            <a:r>
              <a:rPr lang="en-US" b="1" dirty="0"/>
              <a:t>p = 0.823</a:t>
            </a:r>
            <a:r>
              <a:rPr lang="en-US" dirty="0"/>
              <a:t>, which is greater than the significance level 0.05. </a:t>
            </a:r>
          </a:p>
          <a:p>
            <a:pPr marL="0" indent="0"/>
            <a:r>
              <a:rPr lang="en-US" dirty="0"/>
              <a:t>We can conclude that Institutional Trade's Sales is </a:t>
            </a:r>
            <a:r>
              <a:rPr lang="en-US" b="1" dirty="0"/>
              <a:t>not significantly different </a:t>
            </a:r>
            <a:r>
              <a:rPr lang="en-US" dirty="0"/>
              <a:t>from General Trade's Sales </a:t>
            </a:r>
          </a:p>
          <a:p>
            <a:pPr marL="0" indent="0"/>
            <a:r>
              <a:rPr lang="en-US" dirty="0"/>
              <a:t>with 5% level of confidence.</a:t>
            </a:r>
          </a:p>
        </p:txBody>
      </p:sp>
      <p:pic>
        <p:nvPicPr>
          <p:cNvPr id="6" name="image2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94232" y="3290479"/>
            <a:ext cx="4810760" cy="15049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68792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8B5D3-2371-4AC5-AF0F-FE9175AC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E5D3D-7A3F-212F-021D-C4767C6FA02E}"/>
              </a:ext>
            </a:extLst>
          </p:cNvPr>
          <p:cNvSpPr txBox="1"/>
          <p:nvPr/>
        </p:nvSpPr>
        <p:spPr>
          <a:xfrm>
            <a:off x="602406" y="3656068"/>
            <a:ext cx="59044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95491">
              <a:spcBef>
                <a:spcPct val="0"/>
              </a:spcBef>
            </a:pPr>
            <a:r>
              <a:rPr lang="en-IN" alt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RFM </a:t>
            </a:r>
            <a:br>
              <a:rPr lang="en-IN" alt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</a:br>
            <a:r>
              <a:rPr lang="en-IN" alt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2268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6858-BF8C-4C6D-9B06-DFB5AE32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8E195-1017-4E95-9AF4-C8763390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 </a:t>
            </a:r>
            <a:r>
              <a:rPr lang="en-US" sz="2400" u="sng" dirty="0"/>
              <a:t>AIM:</a:t>
            </a:r>
            <a:endParaRPr lang="en-US" u="sng" dirty="0"/>
          </a:p>
          <a:p>
            <a:r>
              <a:rPr lang="en-US" sz="2400" dirty="0"/>
              <a:t>     To understand distributor-to-retailer business, and apply the statistical knowledge     for a distributorship company to discover meaningful insights for different                  categories of Unibic products.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30337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RFM Analysis?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EBAB72-E6BA-FDCC-BDD4-97BFE5EBEF34}"/>
              </a:ext>
            </a:extLst>
          </p:cNvPr>
          <p:cNvGrpSpPr/>
          <p:nvPr/>
        </p:nvGrpSpPr>
        <p:grpSpPr>
          <a:xfrm>
            <a:off x="1865802" y="2728846"/>
            <a:ext cx="9888875" cy="3324920"/>
            <a:chOff x="1706778" y="2728846"/>
            <a:chExt cx="9888875" cy="33249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43A412-C0CE-D608-8ECA-65C71515B1F8}"/>
                </a:ext>
              </a:extLst>
            </p:cNvPr>
            <p:cNvSpPr txBox="1"/>
            <p:nvPr/>
          </p:nvSpPr>
          <p:spPr>
            <a:xfrm>
              <a:off x="9305276" y="3504248"/>
              <a:ext cx="2237369" cy="2373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DF33A6-E320-0C2E-9B4F-04F3B261C4FE}"/>
                </a:ext>
              </a:extLst>
            </p:cNvPr>
            <p:cNvSpPr txBox="1"/>
            <p:nvPr/>
          </p:nvSpPr>
          <p:spPr>
            <a:xfrm>
              <a:off x="5546736" y="3442607"/>
              <a:ext cx="2096001" cy="2373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0FB9D3-FEB3-C8AA-6A27-6B2773F4A798}"/>
                </a:ext>
              </a:extLst>
            </p:cNvPr>
            <p:cNvSpPr txBox="1"/>
            <p:nvPr/>
          </p:nvSpPr>
          <p:spPr>
            <a:xfrm>
              <a:off x="1706778" y="3429000"/>
              <a:ext cx="2096001" cy="2373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028" name="Picture 4" descr="RFM modelling: a powerful customer segmentation tool">
              <a:extLst>
                <a:ext uri="{FF2B5EF4-FFF2-40B4-BE49-F238E27FC236}">
                  <a16:creationId xmlns:a16="http://schemas.microsoft.com/office/drawing/2014/main" id="{E9D3F7ED-F062-4A81-9507-5BC2904084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2" t="21175" r="34194" b="19275"/>
            <a:stretch/>
          </p:blipFill>
          <p:spPr bwMode="auto">
            <a:xfrm>
              <a:off x="4177753" y="2728846"/>
              <a:ext cx="1793966" cy="164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FM modelling: a powerful customer segmentation tool">
              <a:extLst>
                <a:ext uri="{FF2B5EF4-FFF2-40B4-BE49-F238E27FC236}">
                  <a16:creationId xmlns:a16="http://schemas.microsoft.com/office/drawing/2014/main" id="{0C2BB5A9-4E7F-4E83-A6A6-22A2D066BE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87" t="21417" r="5460" b="18486"/>
            <a:stretch/>
          </p:blipFill>
          <p:spPr bwMode="auto">
            <a:xfrm>
              <a:off x="7913412" y="2736524"/>
              <a:ext cx="1660661" cy="164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25FFC8-4EE9-44F2-A787-65AF1E4BD26C}"/>
                </a:ext>
              </a:extLst>
            </p:cNvPr>
            <p:cNvSpPr txBox="1"/>
            <p:nvPr/>
          </p:nvSpPr>
          <p:spPr>
            <a:xfrm>
              <a:off x="1978666" y="3429000"/>
              <a:ext cx="1824113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2000" b="1" i="1" dirty="0">
                  <a:solidFill>
                    <a:srgbClr val="002060"/>
                  </a:solidFill>
                  <a:latin typeface="+mj-lt"/>
                  <a:ea typeface="맑은 고딕" pitchFamily="50" charset="-127"/>
                </a:rPr>
                <a:t>Recency (R): </a:t>
              </a:r>
            </a:p>
            <a:p>
              <a:r>
                <a:rPr lang="en-IN" altLang="en-US" sz="2000" i="1" dirty="0">
                  <a:solidFill>
                    <a:srgbClr val="002060"/>
                  </a:solidFill>
                  <a:latin typeface="+mj-lt"/>
                  <a:ea typeface="맑은 고딕" pitchFamily="50" charset="-127"/>
                </a:rPr>
                <a:t>The number of days or months since the last    purchase was made by a          customer. </a:t>
              </a:r>
            </a:p>
            <a:p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87B310-345B-42F6-99FD-735EDE6A78F6}"/>
                </a:ext>
              </a:extLst>
            </p:cNvPr>
            <p:cNvSpPr txBox="1"/>
            <p:nvPr/>
          </p:nvSpPr>
          <p:spPr>
            <a:xfrm>
              <a:off x="9585474" y="3529998"/>
              <a:ext cx="201017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b="1" i="1" dirty="0">
                  <a:solidFill>
                    <a:srgbClr val="002060"/>
                  </a:solidFill>
                  <a:latin typeface="+mj-lt"/>
                  <a:ea typeface="맑은 고딕" pitchFamily="50" charset="-127"/>
                </a:rPr>
                <a:t>Monetary Value  (M): </a:t>
              </a:r>
            </a:p>
            <a:p>
              <a:r>
                <a:rPr lang="en-US" altLang="en-US" sz="2000" i="1" dirty="0">
                  <a:solidFill>
                    <a:srgbClr val="002060"/>
                  </a:solidFill>
                  <a:latin typeface="+mj-lt"/>
                  <a:ea typeface="맑은 고딕" pitchFamily="50" charset="-127"/>
                </a:rPr>
                <a:t>The total amount of money spent   by a customer     during a specific period of time.</a:t>
              </a:r>
            </a:p>
            <a:p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331A7F-4537-427A-9F7A-83303C76682E}"/>
                </a:ext>
              </a:extLst>
            </p:cNvPr>
            <p:cNvSpPr txBox="1"/>
            <p:nvPr/>
          </p:nvSpPr>
          <p:spPr>
            <a:xfrm>
              <a:off x="5955572" y="3429000"/>
              <a:ext cx="177043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b="1" i="1" dirty="0">
                  <a:solidFill>
                    <a:srgbClr val="002060"/>
                  </a:solidFill>
                  <a:latin typeface="+mj-lt"/>
                  <a:ea typeface="맑은 고딕" pitchFamily="50" charset="-127"/>
                </a:rPr>
                <a:t>Frequency (F): </a:t>
              </a:r>
              <a:r>
                <a:rPr lang="en-US" altLang="en-US" sz="2000" i="1" dirty="0">
                  <a:solidFill>
                    <a:srgbClr val="002060"/>
                  </a:solidFill>
                  <a:latin typeface="+mj-lt"/>
                  <a:ea typeface="맑은 고딕" pitchFamily="50" charset="-127"/>
                </a:rPr>
                <a:t>The number </a:t>
              </a:r>
            </a:p>
            <a:p>
              <a:r>
                <a:rPr lang="en-US" altLang="en-US" sz="2000" i="1" dirty="0">
                  <a:solidFill>
                    <a:srgbClr val="002060"/>
                  </a:solidFill>
                  <a:latin typeface="+mj-lt"/>
                  <a:ea typeface="맑은 고딕" pitchFamily="50" charset="-127"/>
                </a:rPr>
                <a:t>of purchases  </a:t>
              </a:r>
            </a:p>
            <a:p>
              <a:r>
                <a:rPr lang="en-US" altLang="en-US" sz="2000" i="1" dirty="0">
                  <a:solidFill>
                    <a:srgbClr val="002060"/>
                  </a:solidFill>
                  <a:latin typeface="+mj-lt"/>
                  <a:ea typeface="맑은 고딕" pitchFamily="50" charset="-127"/>
                </a:rPr>
                <a:t>in a certain </a:t>
              </a:r>
            </a:p>
            <a:p>
              <a:r>
                <a:rPr lang="en-US" altLang="en-US" sz="2000" i="1" dirty="0">
                  <a:solidFill>
                    <a:srgbClr val="002060"/>
                  </a:solidFill>
                  <a:latin typeface="+mj-lt"/>
                  <a:ea typeface="맑은 고딕" pitchFamily="50" charset="-127"/>
                </a:rPr>
                <a:t>time period. </a:t>
              </a:r>
            </a:p>
            <a:p>
              <a:endParaRPr lang="en-IN" dirty="0">
                <a:solidFill>
                  <a:srgbClr val="00206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C661475-7470-48B1-B448-019E30FCACE0}"/>
              </a:ext>
            </a:extLst>
          </p:cNvPr>
          <p:cNvSpPr txBox="1"/>
          <p:nvPr/>
        </p:nvSpPr>
        <p:spPr>
          <a:xfrm>
            <a:off x="611349" y="1549975"/>
            <a:ext cx="116760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+mj-lt"/>
                <a:ea typeface="맑은 고딕" pitchFamily="50" charset="-127"/>
              </a:rPr>
              <a:t>RFM indices help in the formation of customer segments. </a:t>
            </a:r>
          </a:p>
          <a:p>
            <a:r>
              <a:rPr lang="en-US" sz="2000" i="1" dirty="0">
                <a:latin typeface="+mj-lt"/>
                <a:ea typeface="맑은 고딕" pitchFamily="50" charset="-127"/>
              </a:rPr>
              <a:t>Customer segmentation is the process of identifying a group of customers who share similar characteristics.</a:t>
            </a:r>
            <a:endParaRPr lang="en-IN" sz="2000" i="1" dirty="0">
              <a:latin typeface="+mj-lt"/>
              <a:ea typeface="맑은 고딕" pitchFamily="50" charset="-127"/>
            </a:endParaRPr>
          </a:p>
        </p:txBody>
      </p:sp>
      <p:pic>
        <p:nvPicPr>
          <p:cNvPr id="1026" name="Picture 2" descr="RFM modelling: a powerful customer segmentation tool">
            <a:extLst>
              <a:ext uri="{FF2B5EF4-FFF2-40B4-BE49-F238E27FC236}">
                <a16:creationId xmlns:a16="http://schemas.microsoft.com/office/drawing/2014/main" id="{515B2770-536A-4AB5-86C6-703934619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21175" r="66797" b="19275"/>
          <a:stretch/>
        </p:blipFill>
        <p:spPr bwMode="auto">
          <a:xfrm>
            <a:off x="495848" y="2728846"/>
            <a:ext cx="1655059" cy="16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129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A51B-E4B9-4600-9A99-BD64A4F8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 Variables in 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0815-F7E5-478C-8B7C-9A686BE8402D}"/>
              </a:ext>
            </a:extLst>
          </p:cNvPr>
          <p:cNvSpPr txBox="1"/>
          <p:nvPr/>
        </p:nvSpPr>
        <p:spPr>
          <a:xfrm>
            <a:off x="609601" y="1480500"/>
            <a:ext cx="11068594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de-DE" sz="2000" b="1" i="1" dirty="0">
                <a:latin typeface="+mj-lt"/>
                <a:ea typeface="맑은 고딕" pitchFamily="50" charset="-127"/>
              </a:rPr>
              <a:t>Customers</a:t>
            </a:r>
            <a:r>
              <a:rPr lang="de-DE" sz="2000" i="1" dirty="0">
                <a:latin typeface="+mj-lt"/>
                <a:ea typeface="맑은 고딕" pitchFamily="50" charset="-127"/>
              </a:rPr>
              <a:t>: Different Stores to which the UNIBIC products are distributed by Prem Agencies.</a:t>
            </a:r>
          </a:p>
          <a:p>
            <a:pPr>
              <a:spcBef>
                <a:spcPts val="1200"/>
              </a:spcBef>
            </a:pPr>
            <a:endParaRPr lang="en-IN" sz="200" dirty="0"/>
          </a:p>
          <a:p>
            <a:pPr>
              <a:spcBef>
                <a:spcPts val="1200"/>
              </a:spcBef>
            </a:pPr>
            <a:r>
              <a:rPr lang="de-DE" sz="2000" b="1" i="1" dirty="0">
                <a:latin typeface="+mj-lt"/>
                <a:ea typeface="맑은 고딕" pitchFamily="50" charset="-127"/>
              </a:rPr>
              <a:t>Recency: </a:t>
            </a:r>
            <a:r>
              <a:rPr lang="de-DE" sz="2000" i="1" dirty="0">
                <a:latin typeface="+mj-lt"/>
                <a:ea typeface="맑은 고딕" pitchFamily="50" charset="-127"/>
              </a:rPr>
              <a:t>When was the last purchase of a store?</a:t>
            </a:r>
            <a:endParaRPr lang="en-IN" sz="2000" i="1" dirty="0">
              <a:latin typeface="+mj-lt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de-DE" sz="2000" i="1" dirty="0">
                <a:latin typeface="+mj-lt"/>
                <a:ea typeface="맑은 고딕" pitchFamily="50" charset="-127"/>
              </a:rPr>
              <a:t>Number of months since the last purchase</a:t>
            </a:r>
          </a:p>
          <a:p>
            <a:pPr>
              <a:spcBef>
                <a:spcPts val="1200"/>
              </a:spcBef>
            </a:pPr>
            <a:endParaRPr lang="en-IN" sz="2000" i="1" dirty="0">
              <a:latin typeface="+mj-lt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de-DE" sz="2000" b="1" i="1" dirty="0">
                <a:latin typeface="+mj-lt"/>
                <a:ea typeface="맑은 고딕" pitchFamily="50" charset="-127"/>
              </a:rPr>
              <a:t>Frequency: </a:t>
            </a:r>
            <a:r>
              <a:rPr lang="de-DE" sz="2000" i="1" dirty="0">
                <a:latin typeface="+mj-lt"/>
                <a:ea typeface="맑은 고딕" pitchFamily="50" charset="-127"/>
              </a:rPr>
              <a:t>How frequently does the store purchase from the distributor?</a:t>
            </a:r>
            <a:endParaRPr lang="en-IN" sz="2000" i="1" dirty="0">
              <a:latin typeface="+mj-lt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de-DE" sz="2000" i="1" dirty="0">
                <a:latin typeface="+mj-lt"/>
                <a:ea typeface="맑은 고딕" pitchFamily="50" charset="-127"/>
              </a:rPr>
              <a:t>Frequency of purchase of a store, i.e., how many times in the period of 31 months the store has purchased products.</a:t>
            </a:r>
          </a:p>
          <a:p>
            <a:pPr>
              <a:spcBef>
                <a:spcPts val="1200"/>
              </a:spcBef>
            </a:pPr>
            <a:endParaRPr lang="en-IN" sz="2000" i="1" dirty="0">
              <a:latin typeface="+mj-lt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de-DE" sz="2000" b="1" i="1" dirty="0">
                <a:latin typeface="+mj-lt"/>
                <a:ea typeface="맑은 고딕" pitchFamily="50" charset="-127"/>
              </a:rPr>
              <a:t>Monetary Value</a:t>
            </a:r>
            <a:r>
              <a:rPr lang="de-DE" sz="2000" i="1" dirty="0">
                <a:latin typeface="+mj-lt"/>
                <a:ea typeface="맑은 고딕" pitchFamily="50" charset="-127"/>
              </a:rPr>
              <a:t>: How much has the store spent?</a:t>
            </a:r>
            <a:endParaRPr lang="en-IN" sz="2000" i="1" dirty="0">
              <a:latin typeface="+mj-lt"/>
              <a:ea typeface="맑은 고딕" pitchFamily="50" charset="-127"/>
            </a:endParaRPr>
          </a:p>
          <a:p>
            <a:pPr>
              <a:spcBef>
                <a:spcPts val="1200"/>
              </a:spcBef>
            </a:pPr>
            <a:r>
              <a:rPr lang="de-DE" sz="2000" i="1" dirty="0">
                <a:latin typeface="+mj-lt"/>
                <a:ea typeface="맑은 고딕" pitchFamily="50" charset="-127"/>
              </a:rPr>
              <a:t>Total sales of a store.</a:t>
            </a:r>
            <a:endParaRPr lang="en-IN" sz="2000" i="1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9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28D2-8185-414E-9445-5CEFE88E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Steps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C9C5691-EE03-4094-8C94-FD3DA3009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1" y="1391001"/>
            <a:ext cx="400641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ja-JP" sz="2000" i="1" dirty="0">
                <a:latin typeface="+mj-lt"/>
                <a:ea typeface="맑은 고딕" pitchFamily="50" charset="-127"/>
              </a:rPr>
              <a:t>Step 1: Importing necessary libraries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9">
            <a:extLst>
              <a:ext uri="{FF2B5EF4-FFF2-40B4-BE49-F238E27FC236}">
                <a16:creationId xmlns:a16="http://schemas.microsoft.com/office/drawing/2014/main" id="{401021BD-0F2B-4826-B3E9-6E2BB89C7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46455" b="66116"/>
          <a:stretch/>
        </p:blipFill>
        <p:spPr bwMode="auto">
          <a:xfrm>
            <a:off x="653141" y="1975779"/>
            <a:ext cx="3070318" cy="111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EEE5A0D-6A04-4AAA-A645-F3E3566CD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1" y="32317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59399-BE07-492D-933D-50272DA90971}"/>
              </a:ext>
            </a:extLst>
          </p:cNvPr>
          <p:cNvSpPr txBox="1"/>
          <p:nvPr/>
        </p:nvSpPr>
        <p:spPr>
          <a:xfrm>
            <a:off x="5486399" y="1391001"/>
            <a:ext cx="38998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R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i="1">
                <a:latin typeface="+mj-lt"/>
                <a:ea typeface="맑은 고딕" pitchFamily="50" charset="-127"/>
              </a:defRPr>
            </a:lvl1pPr>
          </a:lstStyle>
          <a:p>
            <a:r>
              <a:rPr lang="de-DE" dirty="0"/>
              <a:t>Step 2: Importing data from CSV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939D52-E2ED-4C66-BCFD-4F587C52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975779"/>
            <a:ext cx="5470141" cy="38247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CC3E9D-5BE7-4066-8EE4-26DB9755BB89}"/>
              </a:ext>
            </a:extLst>
          </p:cNvPr>
          <p:cNvSpPr txBox="1"/>
          <p:nvPr/>
        </p:nvSpPr>
        <p:spPr>
          <a:xfrm>
            <a:off x="5486399" y="58230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de-DE" i="1" dirty="0">
                <a:latin typeface="+mj-lt"/>
                <a:ea typeface="맑은 고딕" pitchFamily="50" charset="-127"/>
              </a:rPr>
              <a:t>The column M needs to be converted to a datetime format for   the ease of performing operations on dates. </a:t>
            </a:r>
            <a:endParaRPr lang="en-IN" i="1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83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3AEF-B276-4978-B4A6-467D16B3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Calculating RFM Variables Values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B7B03F1-5BE1-4792-A1BD-4A4194FD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" y="1646289"/>
            <a:ext cx="116128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en-US" sz="2000" i="1" dirty="0">
                <a:latin typeface="+mj-lt"/>
                <a:ea typeface="맑은 고딕" pitchFamily="50" charset="-127"/>
              </a:rPr>
              <a:t>To calculate the Recency in this way, a function “ </a:t>
            </a:r>
            <a:r>
              <a:rPr lang="en-US" altLang="en-US" sz="2000" b="1" i="1" dirty="0">
                <a:latin typeface="+mj-lt"/>
                <a:ea typeface="맑은 고딕" pitchFamily="50" charset="-127"/>
              </a:rPr>
              <a:t>month</a:t>
            </a:r>
            <a:r>
              <a:rPr lang="en-US" altLang="en-US" sz="2000" i="1" dirty="0">
                <a:latin typeface="+mj-lt"/>
                <a:ea typeface="맑은 고딕" pitchFamily="50" charset="-127"/>
              </a:rPr>
              <a:t> “ is defined, where the arguments are two dates. This   function calculates the number of months between the provided two dates and then calculate the RFM values.</a:t>
            </a:r>
          </a:p>
          <a:p>
            <a:pPr>
              <a:spcBef>
                <a:spcPts val="1200"/>
              </a:spcBef>
            </a:pPr>
            <a:endParaRPr lang="en-US" altLang="en-US" sz="2000" i="1" dirty="0">
              <a:latin typeface="+mj-lt"/>
              <a:ea typeface="맑은 고딕" pitchFamily="50" charset="-127"/>
            </a:endParaRPr>
          </a:p>
        </p:txBody>
      </p:sp>
      <p:pic>
        <p:nvPicPr>
          <p:cNvPr id="3073" name="Picture 47">
            <a:extLst>
              <a:ext uri="{FF2B5EF4-FFF2-40B4-BE49-F238E27FC236}">
                <a16:creationId xmlns:a16="http://schemas.microsoft.com/office/drawing/2014/main" id="{E21D480B-0987-47C0-A77A-9AB0F6EDE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r="19393"/>
          <a:stretch/>
        </p:blipFill>
        <p:spPr bwMode="auto">
          <a:xfrm>
            <a:off x="580313" y="2686050"/>
            <a:ext cx="3775166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034D8C3-7B32-47EE-93F9-58121A281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" y="223106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63000-28D0-4839-BA3B-5A9745791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90"/>
          <a:stretch/>
        </p:blipFill>
        <p:spPr>
          <a:xfrm>
            <a:off x="4519937" y="2642898"/>
            <a:ext cx="7294244" cy="320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9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EE47-7F00-410C-9190-20C4ADFB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4" y="528583"/>
            <a:ext cx="8792247" cy="798568"/>
          </a:xfrm>
        </p:spPr>
        <p:txBody>
          <a:bodyPr vert="horz" lIns="99569" tIns="49785" rIns="99569" bIns="49785" rtlCol="0" anchor="ctr">
            <a:noAutofit/>
          </a:bodyPr>
          <a:lstStyle/>
          <a:p>
            <a:r>
              <a:rPr lang="de-DE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of Recency, Frequency and Monetary value</a:t>
            </a:r>
            <a:br>
              <a:rPr lang="de-DE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50">
            <a:extLst>
              <a:ext uri="{FF2B5EF4-FFF2-40B4-BE49-F238E27FC236}">
                <a16:creationId xmlns:a16="http://schemas.microsoft.com/office/drawing/2014/main" id="{6AE25B27-6F3B-486E-9155-FF751927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/>
          <a:stretch>
            <a:fillRect/>
          </a:stretch>
        </p:blipFill>
        <p:spPr bwMode="auto">
          <a:xfrm>
            <a:off x="500740" y="2236892"/>
            <a:ext cx="4371703" cy="276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51">
            <a:extLst>
              <a:ext uri="{FF2B5EF4-FFF2-40B4-BE49-F238E27FC236}">
                <a16:creationId xmlns:a16="http://schemas.microsoft.com/office/drawing/2014/main" id="{12108C07-CC1B-4ED1-82D6-22E62603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" r="27577" b="83093"/>
          <a:stretch>
            <a:fillRect/>
          </a:stretch>
        </p:blipFill>
        <p:spPr bwMode="auto">
          <a:xfrm>
            <a:off x="6378890" y="2236892"/>
            <a:ext cx="4596191" cy="9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52">
            <a:extLst>
              <a:ext uri="{FF2B5EF4-FFF2-40B4-BE49-F238E27FC236}">
                <a16:creationId xmlns:a16="http://schemas.microsoft.com/office/drawing/2014/main" id="{CD9D0C05-E65C-49D4-A629-B45ECA1FB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36967"/>
          <a:stretch>
            <a:fillRect/>
          </a:stretch>
        </p:blipFill>
        <p:spPr bwMode="auto">
          <a:xfrm>
            <a:off x="6386664" y="3429000"/>
            <a:ext cx="4682214" cy="291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46EC4BAB-7A29-4898-96E9-27F98716C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014" y="1490624"/>
            <a:ext cx="112732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de-DE" altLang="ja-JP" sz="2800" b="1" dirty="0">
                <a:solidFill>
                  <a:srgbClr val="423837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Recency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105F4D-F6D8-44A0-997A-DED9D12CC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88" y="31563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3FDB44-91CC-4EBC-8304-DA8EA1F8D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788" y="3835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B47B2E8-21DC-434D-9A42-D8EF2FAD4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788" y="59376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117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A520-F9A3-446D-AEFA-B2262C3F5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79414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" name="Picture 385">
            <a:extLst>
              <a:ext uri="{FF2B5EF4-FFF2-40B4-BE49-F238E27FC236}">
                <a16:creationId xmlns:a16="http://schemas.microsoft.com/office/drawing/2014/main" id="{02AA0CEE-8575-46CF-8619-F49D1DE8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7982"/>
            <a:ext cx="5042541" cy="30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386">
            <a:extLst>
              <a:ext uri="{FF2B5EF4-FFF2-40B4-BE49-F238E27FC236}">
                <a16:creationId xmlns:a16="http://schemas.microsoft.com/office/drawing/2014/main" id="{17F80993-4FEB-44E2-BCD6-6DBF473FC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17" b="87399"/>
          <a:stretch>
            <a:fillRect/>
          </a:stretch>
        </p:blipFill>
        <p:spPr bwMode="auto">
          <a:xfrm>
            <a:off x="6366588" y="2077982"/>
            <a:ext cx="4596879" cy="79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387">
            <a:extLst>
              <a:ext uri="{FF2B5EF4-FFF2-40B4-BE49-F238E27FC236}">
                <a16:creationId xmlns:a16="http://schemas.microsoft.com/office/drawing/2014/main" id="{DBED848C-0467-46AD-BC69-9F2F713C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9" t="33441"/>
          <a:stretch>
            <a:fillRect/>
          </a:stretch>
        </p:blipFill>
        <p:spPr bwMode="auto">
          <a:xfrm>
            <a:off x="6366588" y="3132183"/>
            <a:ext cx="4667795" cy="317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8E57D85E-AEE2-4D20-B56E-028FABE5C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457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F301DB-CBF2-48DA-AB4B-C94BBC24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95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8671DC7-A48C-4528-B73D-B0B3443E7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568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945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DB03-16BA-4A5D-B71F-BDC91DC7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45367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Monetary Value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F95ACD-C80F-4C79-ACBE-690463C22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57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157A55-5267-4537-9ACE-B585E96F4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52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493246-0C43-42E0-BEE9-097A824E9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568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ja-JP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</a:br>
            <a:endParaRPr kumimoji="0" lang="de-DE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4778F-DDB0-F226-D60E-399D2872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43" y="3089475"/>
            <a:ext cx="5463628" cy="3232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8ECE5-5971-088A-0FD7-FE83D67FB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43" y="2043935"/>
            <a:ext cx="5463628" cy="794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A0DF1-1C7B-EFD6-CCDC-310A01989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054184"/>
            <a:ext cx="5156258" cy="27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80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035E-9837-41D3-826B-C28A1FC6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of RFM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066D-6916-47D8-AE8C-8F360EEC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432D03-E809-4EC7-B5D0-732CDDF7E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" y="2056047"/>
            <a:ext cx="2295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69" name="Picture 59">
            <a:extLst>
              <a:ext uri="{FF2B5EF4-FFF2-40B4-BE49-F238E27FC236}">
                <a16:creationId xmlns:a16="http://schemas.microsoft.com/office/drawing/2014/main" id="{71155676-39A7-45B3-B0FB-035366BA8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051" y="1784409"/>
            <a:ext cx="6312152" cy="42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BFE8C0E-6781-4E18-B641-CD24076E1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61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645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067C-025E-4D10-80E1-CE427101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9727-D5C8-4308-8750-005EE5264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85235"/>
            <a:ext cx="10885715" cy="4823418"/>
          </a:xfrm>
        </p:spPr>
        <p:txBody>
          <a:bodyPr/>
          <a:lstStyle/>
          <a:p>
            <a:r>
              <a:rPr lang="de-DE" sz="1800" dirty="0">
                <a:effectLst/>
                <a:latin typeface="Times New Roman" panose="02020603050405020304" pitchFamily="18" charset="0"/>
                <a:ea typeface="Andale Sans UI"/>
              </a:rPr>
              <a:t>For each and every store the R, F, and M scores are calculated using quantiles.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1D584-5E34-47F4-97FE-0ED9754E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4" y="1952172"/>
            <a:ext cx="6135738" cy="1409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12F87-32F8-4B61-BA89-635F59CD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266" y="1952172"/>
            <a:ext cx="4083050" cy="4356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57FE4-FCFA-2CCB-CBA9-F137B4E7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4" y="3786522"/>
            <a:ext cx="6135739" cy="25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24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6660-0D87-4BF5-B365-D9BC6E31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Grouping Customers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6FE50-7D59-4050-9126-091082F2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104907"/>
            <a:ext cx="7151415" cy="350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F7FDEE-E25F-418B-B0DA-2F710F8D46CB}"/>
              </a:ext>
            </a:extLst>
          </p:cNvPr>
          <p:cNvSpPr txBox="1"/>
          <p:nvPr/>
        </p:nvSpPr>
        <p:spPr>
          <a:xfrm>
            <a:off x="7964557" y="1980447"/>
            <a:ext cx="404191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en-US" sz="1700" b="1" i="1" u="sng" dirty="0">
                <a:latin typeface="Times New Roman" panose="02020603050405020304" pitchFamily="18" charset="0"/>
              </a:rPr>
              <a:t>Best customers</a:t>
            </a:r>
            <a:r>
              <a:rPr lang="de-DE" altLang="en-US" sz="1700" i="1" u="sng" dirty="0">
                <a:latin typeface="Times New Roman" panose="02020603050405020304" pitchFamily="18" charset="0"/>
              </a:rPr>
              <a:t>: </a:t>
            </a:r>
          </a:p>
          <a:p>
            <a:r>
              <a:rPr lang="de-DE" altLang="en-US" sz="1700" b="1" i="1" dirty="0">
                <a:latin typeface="Times New Roman" panose="02020603050405020304" pitchFamily="18" charset="0"/>
              </a:rPr>
              <a:t>High ‘R’, High ‘F’ and High ‘M’</a:t>
            </a:r>
            <a:endParaRPr lang="en-IN" altLang="en-US" sz="1700" b="1" i="1" dirty="0">
              <a:latin typeface="Times New Roman" panose="02020603050405020304" pitchFamily="18" charset="0"/>
            </a:endParaRPr>
          </a:p>
          <a:p>
            <a:r>
              <a:rPr lang="de-DE" altLang="en-US" sz="1700" i="1" dirty="0">
                <a:latin typeface="Times New Roman" panose="02020603050405020304" pitchFamily="18" charset="0"/>
              </a:rPr>
              <a:t>Customers who bought most recently, most    often, and are heavy spenders. </a:t>
            </a:r>
          </a:p>
          <a:p>
            <a:endParaRPr lang="en-IN" altLang="en-US" sz="1700" i="1" dirty="0">
              <a:latin typeface="Times New Roman" panose="02020603050405020304" pitchFamily="18" charset="0"/>
            </a:endParaRPr>
          </a:p>
          <a:p>
            <a:pPr lvl="0" fontAlgn="auto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de-DE" altLang="en-US" sz="1700" b="1" i="1" u="sng" dirty="0">
                <a:latin typeface="Times New Roman" panose="02020603050405020304" pitchFamily="18" charset="0"/>
              </a:rPr>
              <a:t>At-Risk Customers</a:t>
            </a:r>
            <a:r>
              <a:rPr lang="de-DE" altLang="en-US" sz="1700" i="1" u="sng" dirty="0">
                <a:latin typeface="Times New Roman" panose="02020603050405020304" pitchFamily="18" charset="0"/>
              </a:rPr>
              <a:t>: </a:t>
            </a:r>
          </a:p>
          <a:p>
            <a:pPr lvl="0" fontAlgn="auto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de-DE" altLang="en-US" sz="1700" b="1" i="1" dirty="0">
                <a:latin typeface="Times New Roman" panose="02020603050405020304" pitchFamily="18" charset="0"/>
              </a:rPr>
              <a:t>Low ‘R’, ‘High F’ and High ‘M’</a:t>
            </a:r>
            <a:endParaRPr lang="en-IN" altLang="en-US" sz="1700" b="1" i="1" dirty="0">
              <a:latin typeface="Times New Roman" panose="02020603050405020304" pitchFamily="18" charset="0"/>
            </a:endParaRPr>
          </a:p>
          <a:p>
            <a:pPr lvl="0" algn="just" fontAlgn="auto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de-DE" altLang="en-US" sz="1700" i="1" dirty="0">
                <a:latin typeface="Times New Roman" panose="02020603050405020304" pitchFamily="18" charset="0"/>
              </a:rPr>
              <a:t>Customers who purchased often and spent    big amounts, but haven’t purchased recently. </a:t>
            </a:r>
          </a:p>
          <a:p>
            <a:pPr lvl="0" fontAlgn="auto"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IN" altLang="en-US" sz="1700" i="1" dirty="0">
              <a:latin typeface="Times New Roman" panose="02020603050405020304" pitchFamily="18" charset="0"/>
            </a:endParaRPr>
          </a:p>
          <a:p>
            <a:pPr lvl="0" fontAlgn="auto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de-DE" altLang="en-US" sz="1700" b="1" i="1" u="sng" dirty="0">
                <a:latin typeface="Times New Roman" panose="02020603050405020304" pitchFamily="18" charset="0"/>
              </a:rPr>
              <a:t>Lost Customers</a:t>
            </a:r>
            <a:r>
              <a:rPr lang="de-DE" altLang="en-US" sz="1700" i="1" u="sng" dirty="0">
                <a:latin typeface="Times New Roman" panose="02020603050405020304" pitchFamily="18" charset="0"/>
              </a:rPr>
              <a:t>: </a:t>
            </a:r>
          </a:p>
          <a:p>
            <a:pPr lvl="0" fontAlgn="auto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de-DE" altLang="en-US" sz="1700" b="1" i="1" dirty="0">
                <a:latin typeface="Times New Roman" panose="02020603050405020304" pitchFamily="18" charset="0"/>
              </a:rPr>
              <a:t>Low ‘R’ , Low ‘R’ and Low ‘M’</a:t>
            </a:r>
            <a:endParaRPr lang="en-IN" altLang="en-US" sz="1700" b="1" i="1" dirty="0">
              <a:latin typeface="Times New Roman" panose="02020603050405020304" pitchFamily="18" charset="0"/>
            </a:endParaRPr>
          </a:p>
          <a:p>
            <a:pPr lvl="0" fontAlgn="auto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de-DE" altLang="en-US" sz="1700" i="1" dirty="0">
                <a:latin typeface="Times New Roman" panose="02020603050405020304" pitchFamily="18" charset="0"/>
              </a:rPr>
              <a:t>Customers with Low frequency and spending amount. Not placing an order recently.</a:t>
            </a:r>
            <a:endParaRPr lang="en-IN" altLang="en-US" sz="1700" i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2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1EC-5D5D-4F86-A19F-88D2B10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A Distributor?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B2B8A8-AD19-4E8F-B762-F51EABB4ADAF}"/>
              </a:ext>
            </a:extLst>
          </p:cNvPr>
          <p:cNvGraphicFramePr/>
          <p:nvPr/>
        </p:nvGraphicFramePr>
        <p:xfrm>
          <a:off x="510902" y="930404"/>
          <a:ext cx="11326951" cy="6177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Factory">
            <a:extLst>
              <a:ext uri="{FF2B5EF4-FFF2-40B4-BE49-F238E27FC236}">
                <a16:creationId xmlns:a16="http://schemas.microsoft.com/office/drawing/2014/main" id="{2CA676C0-6034-4318-860D-06C3415CC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902" y="5131814"/>
            <a:ext cx="938126" cy="938126"/>
          </a:xfrm>
          <a:prstGeom prst="rect">
            <a:avLst/>
          </a:prstGeom>
        </p:spPr>
      </p:pic>
      <p:pic>
        <p:nvPicPr>
          <p:cNvPr id="6" name="Graphic 5" descr="Truck">
            <a:extLst>
              <a:ext uri="{FF2B5EF4-FFF2-40B4-BE49-F238E27FC236}">
                <a16:creationId xmlns:a16="http://schemas.microsoft.com/office/drawing/2014/main" id="{7D86B8E1-734E-40C8-9371-0C13FE698C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5349" y="1895388"/>
            <a:ext cx="938126" cy="938126"/>
          </a:xfrm>
          <a:prstGeom prst="rect">
            <a:avLst/>
          </a:prstGeom>
        </p:spPr>
      </p:pic>
      <p:pic>
        <p:nvPicPr>
          <p:cNvPr id="7" name="Graphic 6" descr="Store">
            <a:extLst>
              <a:ext uri="{FF2B5EF4-FFF2-40B4-BE49-F238E27FC236}">
                <a16:creationId xmlns:a16="http://schemas.microsoft.com/office/drawing/2014/main" id="{067C630C-3AD0-4756-BBD1-FB1C77BABB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03348" y="5219662"/>
            <a:ext cx="938126" cy="938126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174D2446-7B0A-439B-8D6D-F2C3EB4BFF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11311" y="1780689"/>
            <a:ext cx="938126" cy="938126"/>
          </a:xfrm>
          <a:prstGeom prst="rect">
            <a:avLst/>
          </a:prstGeom>
        </p:spPr>
      </p:pic>
      <p:pic>
        <p:nvPicPr>
          <p:cNvPr id="9" name="Graphic 8" descr="Shopping cart">
            <a:extLst>
              <a:ext uri="{FF2B5EF4-FFF2-40B4-BE49-F238E27FC236}">
                <a16:creationId xmlns:a16="http://schemas.microsoft.com/office/drawing/2014/main" id="{D54F1888-9564-4F0F-9AC0-829C6E4797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79650" y="1780689"/>
            <a:ext cx="938126" cy="9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37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8B5D3-2371-4AC5-AF0F-FE9175AC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E5D3D-7A3F-212F-021D-C4767C6FA02E}"/>
              </a:ext>
            </a:extLst>
          </p:cNvPr>
          <p:cNvSpPr txBox="1"/>
          <p:nvPr/>
        </p:nvSpPr>
        <p:spPr>
          <a:xfrm>
            <a:off x="761432" y="3429000"/>
            <a:ext cx="59044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95491">
              <a:spcBef>
                <a:spcPct val="0"/>
              </a:spcBef>
            </a:pPr>
            <a:r>
              <a:rPr lang="en-IN" alt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K-Means      Clustering</a:t>
            </a:r>
          </a:p>
        </p:txBody>
      </p:sp>
    </p:spTree>
    <p:extLst>
      <p:ext uri="{BB962C8B-B14F-4D97-AF65-F5344CB8AC3E}">
        <p14:creationId xmlns:p14="http://schemas.microsoft.com/office/powerpoint/2010/main" val="3527488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the Data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7553F-FA9A-427E-8F5B-3A20D7F44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507" y="1679248"/>
            <a:ext cx="11408986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73309" marR="0" lvl="0" indent="-373309" defTabSz="995491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de-DE" altLang="ja-JP" sz="2000" b="1" i="1" dirty="0">
                <a:latin typeface="+mj-lt"/>
                <a:ea typeface="맑은 고딕" pitchFamily="50" charset="-127"/>
              </a:rPr>
              <a:t>Step 1</a:t>
            </a:r>
            <a:r>
              <a:rPr lang="de-DE" altLang="ja-JP" sz="2000" i="1" dirty="0">
                <a:latin typeface="+mj-lt"/>
                <a:ea typeface="맑은 고딕" pitchFamily="50" charset="-127"/>
              </a:rPr>
              <a:t>: Importing required packages:</a:t>
            </a:r>
          </a:p>
          <a:p>
            <a:pPr marL="373309" marR="0" lvl="0" indent="-373309" defTabSz="995491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de-DE" altLang="ja-JP" sz="2000" i="1" dirty="0">
                <a:latin typeface="+mj-lt"/>
                <a:ea typeface="맑은 고딕" pitchFamily="50" charset="-127"/>
              </a:rPr>
              <a:t> The packages ggplot2, factoextra, NbClust, and cluster are installed and called using library() function.</a:t>
            </a:r>
          </a:p>
          <a:p>
            <a:pPr marL="373309" marR="0" lvl="0" indent="-373309" defTabSz="995491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endParaRPr lang="de-DE" altLang="ja-JP" sz="2000" i="1" dirty="0">
              <a:latin typeface="+mj-lt"/>
              <a:ea typeface="맑은 고딕" pitchFamily="50" charset="-127"/>
            </a:endParaRPr>
          </a:p>
          <a:p>
            <a:pPr marL="373309" marR="0" lvl="0" indent="-373309" defTabSz="995491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de-DE" altLang="ja-JP" sz="2000" b="1" i="1" dirty="0">
                <a:latin typeface="+mj-lt"/>
                <a:ea typeface="맑은 고딕" pitchFamily="50" charset="-127"/>
              </a:rPr>
              <a:t>Step 2</a:t>
            </a:r>
            <a:r>
              <a:rPr lang="de-DE" altLang="ja-JP" sz="2000" i="1" dirty="0">
                <a:latin typeface="+mj-lt"/>
                <a:ea typeface="맑은 고딕" pitchFamily="50" charset="-127"/>
              </a:rPr>
              <a:t>: Importing Dataset</a:t>
            </a:r>
          </a:p>
          <a:p>
            <a:pPr marL="373309" marR="0" lvl="0" indent="-373309" defTabSz="995491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de-DE" altLang="ja-JP" sz="2000" i="1" dirty="0">
                <a:latin typeface="+mj-lt"/>
                <a:ea typeface="맑은 고딕" pitchFamily="50" charset="-127"/>
              </a:rPr>
              <a:t>The CSV file is imported and stored in a data frame object rfm</a:t>
            </a:r>
            <a:r>
              <a:rPr kumimoji="0" lang="de-DE" altLang="ja-JP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.</a:t>
            </a:r>
            <a:endParaRPr kumimoji="0" lang="de-DE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32">
            <a:extLst>
              <a:ext uri="{FF2B5EF4-FFF2-40B4-BE49-F238E27FC236}">
                <a16:creationId xmlns:a16="http://schemas.microsoft.com/office/drawing/2014/main" id="{1A3FCD9E-DDBE-4685-98FA-7F42333F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23" y="3833684"/>
            <a:ext cx="8011886" cy="24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525A35-6CB5-42AA-B85E-9AFB644E2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" y="44529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ja-JP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</a:br>
            <a:endParaRPr kumimoji="0" lang="de-DE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14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3">
            <a:extLst>
              <a:ext uri="{FF2B5EF4-FFF2-40B4-BE49-F238E27FC236}">
                <a16:creationId xmlns:a16="http://schemas.microsoft.com/office/drawing/2014/main" id="{4D4E9113-C3B4-4183-9878-23A2134F2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291223"/>
            <a:ext cx="476885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35">
            <a:extLst>
              <a:ext uri="{FF2B5EF4-FFF2-40B4-BE49-F238E27FC236}">
                <a16:creationId xmlns:a16="http://schemas.microsoft.com/office/drawing/2014/main" id="{74B66D90-7B2F-4CF1-BD10-3FA30400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723" y="2238616"/>
            <a:ext cx="5906328" cy="31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14D9D8-FC98-43D6-8BE1-FB00712F7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154" y="1501713"/>
            <a:ext cx="1089217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73309" indent="-373309" defTabSz="995491" fontAlgn="base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de-DE" altLang="ja-JP" sz="2000" b="1" i="1" dirty="0">
                <a:latin typeface="+mj-lt"/>
                <a:ea typeface="맑은 고딕" pitchFamily="50" charset="-127"/>
              </a:rPr>
              <a:t>Step 3</a:t>
            </a:r>
            <a:r>
              <a:rPr lang="de-DE" altLang="ja-JP" sz="2000" i="1" dirty="0">
                <a:latin typeface="+mj-lt"/>
                <a:ea typeface="맑은 고딕" pitchFamily="50" charset="-127"/>
              </a:rPr>
              <a:t>: Selecting the optimal value of k. The k for k Means clustering is calculated using elbow 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43DB6F-FCB5-4A4F-971D-C8A6FA47D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7" y="3739966"/>
            <a:ext cx="540312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ja-JP" sz="1400" i="1" dirty="0">
                <a:latin typeface="+mj-lt"/>
                <a:ea typeface="맑은 고딕" pitchFamily="50" charset="-127"/>
              </a:rPr>
              <a:t>fviz_nbclust(): Determines and visualize the optimal number of clusters using different methods: within cluster sums of squares (WSS), average silhouette and gap statistics.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94E464-3E2A-489F-8BAE-27C119344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6146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05820-918E-42FA-AE61-06C8B60F2488}"/>
              </a:ext>
            </a:extLst>
          </p:cNvPr>
          <p:cNvSpPr txBox="1"/>
          <p:nvPr/>
        </p:nvSpPr>
        <p:spPr>
          <a:xfrm>
            <a:off x="5923723" y="5561524"/>
            <a:ext cx="59063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+mj-lt"/>
                <a:ea typeface="맑은 고딕" pitchFamily="50" charset="-127"/>
              </a:rPr>
              <a:t>From this plot, Elbow is obtained at k=3, where the decrement in Total Within    Sum of Squares after k=3 is insignificant, it does not worth to further                   complicate the model. So, we select k=3</a:t>
            </a:r>
            <a:endParaRPr lang="en-IN" sz="1400" i="1" dirty="0">
              <a:latin typeface="+mj-lt"/>
              <a:ea typeface="맑은 고딕" pitchFamily="50" charset="-127"/>
            </a:endParaRPr>
          </a:p>
          <a:p>
            <a:br>
              <a:rPr lang="de-DE" sz="1400" i="1" dirty="0">
                <a:latin typeface="+mj-lt"/>
                <a:ea typeface="맑은 고딕" pitchFamily="50" charset="-127"/>
              </a:rPr>
            </a:br>
            <a:endParaRPr lang="en-IN" sz="1400" i="1" dirty="0">
              <a:latin typeface="+mj-lt"/>
              <a:ea typeface="맑은 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92268-594A-412D-66A9-2FE59718BD10}"/>
              </a:ext>
            </a:extLst>
          </p:cNvPr>
          <p:cNvSpPr txBox="1"/>
          <p:nvPr/>
        </p:nvSpPr>
        <p:spPr>
          <a:xfrm>
            <a:off x="361950" y="4263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3837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Choose Optimum ‘k’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85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E3EE-6FF2-491C-9BF1-758A22A992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wrap="square">
            <a:spAutoFit/>
          </a:bodyPr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C30A0-8839-4859-B383-66FE00492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65" y="1440683"/>
            <a:ext cx="3840479" cy="474194"/>
          </a:xfrm>
        </p:spPr>
        <p:txBody>
          <a:bodyPr/>
          <a:lstStyle/>
          <a:p>
            <a:r>
              <a:rPr lang="de-DE" b="1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Step 4: </a:t>
            </a:r>
            <a:r>
              <a:rPr lang="de-DE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Fitting the clustering model</a:t>
            </a:r>
            <a:endParaRPr lang="en-IN" altLang="en-US" kern="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DB9DF-8442-4A51-A97E-4A0E6094F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" b="417"/>
          <a:stretch/>
        </p:blipFill>
        <p:spPr>
          <a:xfrm>
            <a:off x="437865" y="2193991"/>
            <a:ext cx="5416836" cy="388875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B9BE2B3-5FA2-4837-A6FA-2C2F93A87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40683"/>
            <a:ext cx="5486399" cy="70173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marL="373309" indent="-373309" defTabSz="995491">
              <a:spcBef>
                <a:spcPct val="20000"/>
              </a:spcBef>
              <a:buFont typeface="Arial" pitchFamily="34" charset="0"/>
              <a:buNone/>
            </a:pPr>
            <a:r>
              <a:rPr lang="de-DE" altLang="ja-JP" sz="2000" b="1" i="1" kern="150" dirty="0"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Step 5: </a:t>
            </a:r>
            <a:r>
              <a:rPr lang="de-DE" altLang="ja-JP" sz="2000" i="1" kern="150" dirty="0"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Visualizing the clusters using clustplot</a:t>
            </a:r>
          </a:p>
          <a:p>
            <a:pPr marL="373309" indent="-373309" defTabSz="995491">
              <a:spcBef>
                <a:spcPct val="20000"/>
              </a:spcBef>
              <a:buFont typeface="Arial" pitchFamily="34" charset="0"/>
              <a:buNone/>
            </a:pPr>
            <a:endParaRPr lang="de-DE" altLang="ja-JP" sz="2000" b="1" i="1" kern="150" dirty="0">
              <a:latin typeface="Times New Roman" panose="02020603050405020304" pitchFamily="18" charset="0"/>
              <a:ea typeface="Andale Sans UI"/>
              <a:cs typeface="Times New Roman" panose="02020603050405020304" pitchFamily="18" charset="0"/>
            </a:endParaRPr>
          </a:p>
        </p:txBody>
      </p:sp>
      <p:pic>
        <p:nvPicPr>
          <p:cNvPr id="3073" name="Picture 38">
            <a:extLst>
              <a:ext uri="{FF2B5EF4-FFF2-40B4-BE49-F238E27FC236}">
                <a16:creationId xmlns:a16="http://schemas.microsoft.com/office/drawing/2014/main" id="{B361AAA7-249B-488C-AA90-0822FAEB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298" y="2193990"/>
            <a:ext cx="5594634" cy="38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424B5B3-255F-46DD-AB77-41BDE981C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173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3A35-D3B1-4C2A-9D70-87723A51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9" y="408316"/>
            <a:ext cx="10906540" cy="531430"/>
          </a:xfrm>
          <a:noFill/>
        </p:spPr>
        <p:txBody>
          <a:bodyPr vert="horz" wrap="square" lIns="99569" tIns="49785" rIns="99569" bIns="49785" rtlCol="0" anchor="ctr">
            <a:spAutoFit/>
          </a:bodyPr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at Backend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43CF4B-AC38-4DD3-AC96-1002C3E61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9" y="1717627"/>
            <a:ext cx="928496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ja-JP" sz="2000" i="1" dirty="0">
                <a:latin typeface="+mj-lt"/>
                <a:ea typeface="맑은 고딕" pitchFamily="50" charset="-127"/>
              </a:rPr>
              <a:t>In this clustplot, PCA works on the backend.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7" name="Picture 39">
            <a:extLst>
              <a:ext uri="{FF2B5EF4-FFF2-40B4-BE49-F238E27FC236}">
                <a16:creationId xmlns:a16="http://schemas.microsoft.com/office/drawing/2014/main" id="{5B0A2827-2D20-4DB5-9FD5-5D74A32B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52"/>
          <a:stretch>
            <a:fillRect/>
          </a:stretch>
        </p:blipFill>
        <p:spPr bwMode="auto">
          <a:xfrm>
            <a:off x="2847705" y="2517846"/>
            <a:ext cx="49720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83B05BF-5FF1-4BBF-B7B4-A0E6F13A7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98" y="490619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743D2-D30C-4A60-8936-0535BA2E3913}"/>
              </a:ext>
            </a:extLst>
          </p:cNvPr>
          <p:cNvSpPr txBox="1"/>
          <p:nvPr/>
        </p:nvSpPr>
        <p:spPr>
          <a:xfrm>
            <a:off x="444139" y="5008131"/>
            <a:ext cx="112707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i="1" dirty="0">
                <a:latin typeface="+mj-lt"/>
                <a:ea typeface="맑은 고딕" pitchFamily="50" charset="-127"/>
              </a:rPr>
              <a:t>Here, it can be concluded that </a:t>
            </a:r>
            <a:r>
              <a:rPr lang="de-DE" sz="2000" b="1" i="1" dirty="0">
                <a:latin typeface="+mj-lt"/>
                <a:ea typeface="맑은 고딕" pitchFamily="50" charset="-127"/>
              </a:rPr>
              <a:t>65.95%</a:t>
            </a:r>
            <a:r>
              <a:rPr lang="de-DE" sz="2000" i="1" dirty="0">
                <a:latin typeface="+mj-lt"/>
                <a:ea typeface="맑은 고딕" pitchFamily="50" charset="-127"/>
              </a:rPr>
              <a:t> of the variation is explained by PC1 and </a:t>
            </a:r>
            <a:r>
              <a:rPr lang="de-DE" sz="2000" b="1" i="1" dirty="0">
                <a:latin typeface="+mj-lt"/>
                <a:ea typeface="맑은 고딕" pitchFamily="50" charset="-127"/>
              </a:rPr>
              <a:t>24.95%</a:t>
            </a:r>
            <a:r>
              <a:rPr lang="de-DE" sz="2000" i="1" dirty="0">
                <a:latin typeface="+mj-lt"/>
                <a:ea typeface="맑은 고딕" pitchFamily="50" charset="-127"/>
              </a:rPr>
              <a:t> variation is explained by PC2. These 2 components are used to plot the clustplot. Thus, in the clustplot obtained, it is given that      these 2 components explain </a:t>
            </a:r>
            <a:r>
              <a:rPr lang="de-DE" sz="2000" b="1" i="1" dirty="0">
                <a:latin typeface="+mj-lt"/>
                <a:ea typeface="맑은 고딕" pitchFamily="50" charset="-127"/>
              </a:rPr>
              <a:t>90.9% of the point variability</a:t>
            </a:r>
            <a:r>
              <a:rPr lang="de-DE" sz="2000" i="1" dirty="0">
                <a:latin typeface="+mj-lt"/>
                <a:ea typeface="맑은 고딕" pitchFamily="50" charset="-127"/>
              </a:rPr>
              <a:t>. </a:t>
            </a:r>
            <a:endParaRPr lang="en-IN" sz="2000" i="1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384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8C69-E0D5-4603-864F-D9552494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013F0-465C-4A28-B84B-01EA83A0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10" y="2209953"/>
            <a:ext cx="6201004" cy="2913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169E4-FC62-4773-8D49-4FB29DE2A584}"/>
              </a:ext>
            </a:extLst>
          </p:cNvPr>
          <p:cNvSpPr txBox="1"/>
          <p:nvPr/>
        </p:nvSpPr>
        <p:spPr>
          <a:xfrm>
            <a:off x="584110" y="168436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i="1" dirty="0">
                <a:latin typeface="+mj-lt"/>
                <a:ea typeface="맑은 고딕" pitchFamily="50" charset="-127"/>
              </a:rPr>
              <a:t>Step 1</a:t>
            </a:r>
            <a:r>
              <a:rPr lang="de-DE" sz="2000" i="1" dirty="0">
                <a:latin typeface="+mj-lt"/>
                <a:ea typeface="맑은 고딕" pitchFamily="50" charset="-127"/>
              </a:rPr>
              <a:t>: Importing Dataset in python</a:t>
            </a:r>
            <a:endParaRPr lang="en-IN" sz="2000" i="1" dirty="0">
              <a:latin typeface="+mj-lt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1370F-B661-4603-A9DA-955621785DCB}"/>
              </a:ext>
            </a:extLst>
          </p:cNvPr>
          <p:cNvSpPr txBox="1"/>
          <p:nvPr/>
        </p:nvSpPr>
        <p:spPr>
          <a:xfrm>
            <a:off x="7176559" y="16921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 i="1">
                <a:latin typeface="+mj-lt"/>
                <a:ea typeface="맑은 고딕" pitchFamily="50" charset="-127"/>
              </a:defRPr>
            </a:lvl1pPr>
          </a:lstStyle>
          <a:p>
            <a:r>
              <a:rPr lang="de-DE" b="1" dirty="0"/>
              <a:t>Step 2:</a:t>
            </a:r>
            <a:r>
              <a:rPr lang="de-DE" dirty="0"/>
              <a:t> Melted dataframe</a:t>
            </a:r>
            <a:endParaRPr lang="en-IN" dirty="0"/>
          </a:p>
        </p:txBody>
      </p:sp>
      <p:pic>
        <p:nvPicPr>
          <p:cNvPr id="5123" name="Picture 44">
            <a:extLst>
              <a:ext uri="{FF2B5EF4-FFF2-40B4-BE49-F238E27FC236}">
                <a16:creationId xmlns:a16="http://schemas.microsoft.com/office/drawing/2014/main" id="{637FE984-6F01-430E-9E7A-6014FB5A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324" y="2229406"/>
            <a:ext cx="4438465" cy="33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5FE74C08-6137-455D-BCB9-CC90BCAA2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BEDB5C3-12A7-479D-8B0C-257215C92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83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ja-JP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 </a:t>
            </a:r>
            <a:endParaRPr kumimoji="0" lang="de-DE" altLang="ja-JP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D547943-63F1-4B98-ACC7-E6E481327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32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E0EDA-5835-EA44-D23E-26BA5EDD9A0C}"/>
              </a:ext>
            </a:extLst>
          </p:cNvPr>
          <p:cNvSpPr txBox="1"/>
          <p:nvPr/>
        </p:nvSpPr>
        <p:spPr>
          <a:xfrm>
            <a:off x="7096035" y="6275586"/>
            <a:ext cx="5274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Pandas.melt</a:t>
            </a:r>
            <a:r>
              <a:rPr lang="en-US" sz="1400" dirty="0"/>
              <a:t>() unpivots a </a:t>
            </a:r>
            <a:r>
              <a:rPr lang="en-US" sz="1400" dirty="0" err="1"/>
              <a:t>DataFrame</a:t>
            </a:r>
            <a:r>
              <a:rPr lang="en-US" sz="1400" dirty="0"/>
              <a:t> from wide format to long format.</a:t>
            </a:r>
          </a:p>
        </p:txBody>
      </p:sp>
    </p:spTree>
    <p:extLst>
      <p:ext uri="{BB962C8B-B14F-4D97-AF65-F5344CB8AC3E}">
        <p14:creationId xmlns:p14="http://schemas.microsoft.com/office/powerpoint/2010/main" val="4276043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7227-D73F-49A2-8E7F-E4626D7F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 for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BB2B4-6043-45B4-83DA-8A44FCE28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836" y="1485235"/>
            <a:ext cx="5282565" cy="4823418"/>
          </a:xfrm>
        </p:spPr>
        <p:txBody>
          <a:bodyPr/>
          <a:lstStyle/>
          <a:p>
            <a:r>
              <a:rPr lang="de-DE" sz="1800" b="1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Cluster 3</a:t>
            </a:r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: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sz="1800" b="1" kern="15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Loyal customers</a:t>
            </a:r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: High ‘R’, High ‘F’ and High ‘M’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      Customers who bought most recently, most often,   and   are heavy spenders. 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 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sz="1800" b="1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Cluster 2</a:t>
            </a:r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: 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sz="1800" b="1" kern="15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At-Risk Customers</a:t>
            </a:r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: Low ‘R’, ‘High F’ and High ‘M’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      Customers who purchased often and spent big        amounts, but haven’t purchased recently. 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 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sz="1800" b="1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Cluster 1</a:t>
            </a:r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: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altLang="en-US" sz="1800" b="1" kern="1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Lost Customers</a:t>
            </a:r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: Low ‘R’, Low ‘R’, and Low ‘M’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r>
              <a:rPr lang="de-DE" sz="1800" kern="150" dirty="0">
                <a:effectLst/>
                <a:latin typeface="Times New Roman" panose="02020603050405020304" pitchFamily="18" charset="0"/>
                <a:ea typeface="Andale Sans UI"/>
                <a:cs typeface="Times New Roman" panose="02020603050405020304" pitchFamily="18" charset="0"/>
              </a:rPr>
              <a:t>      Customers with Low frequency and spending         amount. Not placed an order recently.</a:t>
            </a:r>
            <a:endParaRPr lang="en-IN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4368C-C290-4F0D-93CE-D2A597FD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82" y="4139584"/>
            <a:ext cx="4977765" cy="2387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0DEB0-58B1-1D84-11D2-C9718C9E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2" y="1376304"/>
            <a:ext cx="4977765" cy="25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40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B3FB39-96AE-47A7-915B-7B45D30BE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738243"/>
              </p:ext>
            </p:extLst>
          </p:nvPr>
        </p:nvGraphicFramePr>
        <p:xfrm>
          <a:off x="984068" y="1532709"/>
          <a:ext cx="9657807" cy="4815840"/>
        </p:xfrm>
        <a:graphic>
          <a:graphicData uri="http://schemas.openxmlformats.org/drawingml/2006/table">
            <a:tbl>
              <a:tblPr firstRow="1" firstCol="1" bandRow="1"/>
              <a:tblGrid>
                <a:gridCol w="1117258">
                  <a:extLst>
                    <a:ext uri="{9D8B030D-6E8A-4147-A177-3AD203B41FA5}">
                      <a16:colId xmlns:a16="http://schemas.microsoft.com/office/drawing/2014/main" val="3936537834"/>
                    </a:ext>
                  </a:extLst>
                </a:gridCol>
                <a:gridCol w="1994160">
                  <a:extLst>
                    <a:ext uri="{9D8B030D-6E8A-4147-A177-3AD203B41FA5}">
                      <a16:colId xmlns:a16="http://schemas.microsoft.com/office/drawing/2014/main" val="2991740220"/>
                    </a:ext>
                  </a:extLst>
                </a:gridCol>
                <a:gridCol w="2496001">
                  <a:extLst>
                    <a:ext uri="{9D8B030D-6E8A-4147-A177-3AD203B41FA5}">
                      <a16:colId xmlns:a16="http://schemas.microsoft.com/office/drawing/2014/main" val="2979672619"/>
                    </a:ext>
                  </a:extLst>
                </a:gridCol>
                <a:gridCol w="4050388">
                  <a:extLst>
                    <a:ext uri="{9D8B030D-6E8A-4147-A177-3AD203B41FA5}">
                      <a16:colId xmlns:a16="http://schemas.microsoft.com/office/drawing/2014/main" val="1177690248"/>
                    </a:ext>
                  </a:extLst>
                </a:gridCol>
              </a:tblGrid>
              <a:tr h="566569">
                <a:tc>
                  <a:txBody>
                    <a:bodyPr/>
                    <a:lstStyle/>
                    <a:p>
                      <a:pPr fontAlgn="auto"/>
                      <a:r>
                        <a:rPr lang="en-IN" sz="1600" b="1" i="1" ker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N" sz="1400" b="1" i="1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b="1" i="1" ker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Type</a:t>
                      </a:r>
                      <a:endParaRPr lang="en-IN" sz="1400" b="1" i="1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b="1" i="1" ker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RFM Characteristics</a:t>
                      </a:r>
                      <a:endParaRPr lang="en-IN" sz="1400" b="1" i="1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b="1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Action</a:t>
                      </a:r>
                      <a:endParaRPr lang="en-IN" sz="1400" b="1" i="1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78223"/>
                  </a:ext>
                </a:extLst>
              </a:tr>
              <a:tr h="1133140"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400" i="1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Best/ Loyal 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Customers</a:t>
                      </a:r>
                      <a:endParaRPr lang="en-IN" sz="1400" i="1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Frequent and recent 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shoppers. Heavy spending</a:t>
                      </a:r>
                      <a:endParaRPr lang="en-IN" sz="1400" i="1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Potential to be target customers for newly 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launched products</a:t>
                      </a:r>
                      <a:endParaRPr lang="en-IN" sz="1400" i="1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277500"/>
                  </a:ext>
                </a:extLst>
              </a:tr>
              <a:tr h="1699708"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i="1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 risk of leaving 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Customers</a:t>
                      </a:r>
                      <a:endParaRPr lang="en-IN" sz="1400" i="1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Frequent and heavy-spent 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shoppers. It has been some 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since the last purchase</a:t>
                      </a:r>
                      <a:endParaRPr lang="en-IN" sz="1400" i="1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Figuring out the reasons for leaving. 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Customized plans encouraging purchase again</a:t>
                      </a:r>
                      <a:endParaRPr lang="en-IN" sz="1400" i="1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55588"/>
                  </a:ext>
                </a:extLst>
              </a:tr>
              <a:tr h="1416423"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400" i="1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Lost Customers</a:t>
                      </a:r>
                      <a:endParaRPr lang="en-IN" sz="1400" i="1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frequency and 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spending amount and not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placing an order recently</a:t>
                      </a:r>
                      <a:endParaRPr lang="en-IN" sz="1400" i="1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business might have lost them. Finding out the reason for being churned. Improving the </a:t>
                      </a:r>
                    </a:p>
                    <a:p>
                      <a:pPr fontAlgn="auto"/>
                      <a:r>
                        <a:rPr lang="en-IN" sz="1600" i="1" kern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services to avoid further losing</a:t>
                      </a:r>
                      <a:endParaRPr lang="en-IN" sz="1400" i="1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236055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20AB703D-4201-9C1A-F1AD-D3457ED4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1382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of K-Means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15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79D059-5876-D175-DFED-8AC2C94B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1F2AD-66ED-5842-F217-58FCF8B7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25EB0-0074-7DDD-7B53-51FBF7F49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275919"/>
            <a:ext cx="11357112" cy="4823418"/>
          </a:xfrm>
        </p:spPr>
        <p:txBody>
          <a:bodyPr vert="horz" lIns="99569" tIns="49785" rIns="99569" bIns="49785" rtlCol="0">
            <a:no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The sales for Financial Year 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2021-22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is the highest sales.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Mass Category (31%)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is most sold category followed by Super Saver (23%) and Family Pack (21%).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Krishna Sales (17.83%)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has the highest sales out of all stores followed by Raja Traders (13.59%) and Surya Palace  (5.50%).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General Trade accounts for 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51%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of total Sales while Institutional Trade covers 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49%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of total Sales. 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Choco Kiss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is the highest selling product in General Trade and Institutional Trade.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Based on T-test , we concluded that there is no significant difference in sales of Old city and New City Route as well as in sales of Institutional Trade and General Trade. </a:t>
            </a:r>
          </a:p>
          <a:p>
            <a:pPr marL="0" indent="0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7.    According to RFM and K-Means Clustering analysis, we can group the customers into three segments:</a:t>
            </a:r>
          </a:p>
          <a:p>
            <a:pPr marL="897795" lvl="1" indent="-400050">
              <a:buFont typeface="+mj-lt"/>
              <a:buAutoNum type="romanLcPeriod"/>
            </a:pPr>
            <a:r>
              <a:rPr lang="en-US" altLang="en-US" sz="1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Best customers: </a:t>
            </a:r>
            <a:r>
              <a:rPr lang="en-US" altLang="en-US" sz="18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160 Stores</a:t>
            </a:r>
            <a:r>
              <a:rPr lang="en-US" altLang="en-US" sz="1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marL="897795" lvl="1" indent="-400050">
              <a:buFont typeface="+mj-lt"/>
              <a:buAutoNum type="romanLcPeriod"/>
            </a:pPr>
            <a:r>
              <a:rPr lang="en-US" altLang="en-US" sz="1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At-Risk Customers: </a:t>
            </a:r>
            <a:r>
              <a:rPr lang="en-US" altLang="en-US" sz="18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74 Stores </a:t>
            </a:r>
          </a:p>
          <a:p>
            <a:pPr marL="897795" lvl="1" indent="-400050">
              <a:buFont typeface="+mj-lt"/>
              <a:buAutoNum type="romanLcPeriod"/>
            </a:pPr>
            <a:r>
              <a:rPr lang="en-US" altLang="en-US" sz="18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Lost Customers: </a:t>
            </a:r>
            <a:r>
              <a:rPr lang="en-US" altLang="en-US" sz="18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247 Stores</a:t>
            </a:r>
          </a:p>
        </p:txBody>
      </p:sp>
    </p:spTree>
    <p:extLst>
      <p:ext uri="{BB962C8B-B14F-4D97-AF65-F5344CB8AC3E}">
        <p14:creationId xmlns:p14="http://schemas.microsoft.com/office/powerpoint/2010/main" val="4088134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23E0-B167-CC42-892C-153DEA8B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1203F-A1E2-4E8B-93D5-5F6BC78D2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endParaRPr lang="en-US" sz="1800" b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https://power.larc.nasa.gov/data-access-viewer/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800" b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https://vmc.gov.in/pdf/administation%20ward%20Final.pdf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800" b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review of the application of </a:t>
            </a:r>
            <a:r>
              <a:rPr lang="en-US" sz="1800" b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rfm</a:t>
            </a:r>
            <a:r>
              <a:rPr lang="en-US" sz="1800" b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model</a:t>
            </a:r>
          </a:p>
          <a:p>
            <a:pPr marL="0" indent="0"/>
            <a:r>
              <a:rPr lang="en-US" sz="1800" b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https://www.researchgate.net/publication/228399859_a_review_of_the_application_of_rfm_model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800" b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study on fast moving consumer goods FMCG -with special reference to Kancheepuram district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800" b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https://www.researchgate.net/publication/338645176_retail_marketing_a_critical_analysis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DEC48F8-29AF-AD06-9C17-1F4782B27B8C}"/>
              </a:ext>
            </a:extLst>
          </p:cNvPr>
          <p:cNvSpPr txBox="1">
            <a:spLocks/>
          </p:cNvSpPr>
          <p:nvPr/>
        </p:nvSpPr>
        <p:spPr>
          <a:xfrm>
            <a:off x="609601" y="321016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42383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6681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ADC1-33F2-4D3B-9709-85C4115D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FMCG?</a:t>
            </a:r>
          </a:p>
        </p:txBody>
      </p:sp>
      <p:pic>
        <p:nvPicPr>
          <p:cNvPr id="2052" name="Picture 4" descr="Opportunities for MSMEs in FMCG Industry">
            <a:extLst>
              <a:ext uri="{FF2B5EF4-FFF2-40B4-BE49-F238E27FC236}">
                <a16:creationId xmlns:a16="http://schemas.microsoft.com/office/drawing/2014/main" id="{4B758E12-C8F5-4813-87B2-F952AF0A6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065" y="87087"/>
            <a:ext cx="2084447" cy="131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1ABC2AD-692E-4049-B872-B8D1E569F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1000" r="1"/>
          <a:stretch/>
        </p:blipFill>
        <p:spPr bwMode="auto">
          <a:xfrm>
            <a:off x="7965332" y="1741714"/>
            <a:ext cx="4127465" cy="41690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42B0-F815-4882-824B-0FB37EC28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81" y="1511360"/>
            <a:ext cx="7513982" cy="482341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Fast-moving consumer goods (FMCG), </a:t>
            </a:r>
            <a:r>
              <a:rPr lang="en-US" sz="2200" dirty="0"/>
              <a:t>refer to products  that are highly in-demand, non durable, sold quickly, affordable      and have short shelf life.</a:t>
            </a:r>
          </a:p>
          <a:p>
            <a:pPr>
              <a:lnSpc>
                <a:spcPct val="150000"/>
              </a:lnSpc>
              <a:spcBef>
                <a:spcPts val="1800"/>
              </a:spcBef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/>
              <a:t>FMCG sector is the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4th largest sector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200" dirty="0"/>
              <a:t>of the Indian economy.</a:t>
            </a:r>
          </a:p>
          <a:p>
            <a:pPr>
              <a:lnSpc>
                <a:spcPct val="150000"/>
              </a:lnSpc>
              <a:spcBef>
                <a:spcPts val="1800"/>
              </a:spcBef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/>
              <a:t>Some of the top FMCG companies in India are-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Dabur</a:t>
            </a:r>
            <a:r>
              <a:rPr lang="en-US" sz="2200" dirty="0"/>
              <a:t> (60%),  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Colgate</a:t>
            </a:r>
            <a:r>
              <a:rPr lang="en-US" sz="2200" dirty="0"/>
              <a:t> (54.7%),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Hindustan</a:t>
            </a:r>
            <a:r>
              <a:rPr lang="en-US" sz="2200" dirty="0"/>
              <a:t> </a:t>
            </a:r>
            <a:r>
              <a:rPr lang="en-US" altLang="en-US" sz="2200" b="1" dirty="0">
                <a:solidFill>
                  <a:schemeClr val="accent6">
                    <a:lumMod val="50000"/>
                  </a:schemeClr>
                </a:solidFill>
              </a:rPr>
              <a:t>Unilever </a:t>
            </a:r>
            <a:r>
              <a:rPr lang="en-US" sz="2200" dirty="0"/>
              <a:t>(54%). </a:t>
            </a:r>
          </a:p>
          <a:p>
            <a:pPr>
              <a:lnSpc>
                <a:spcPct val="150000"/>
              </a:lnSpc>
              <a:spcBef>
                <a:spcPts val="1800"/>
              </a:spcBef>
              <a:buSzPct val="12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170537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50332" y="1883693"/>
            <a:ext cx="3601653" cy="2294245"/>
          </a:xfrm>
        </p:spPr>
        <p:txBody>
          <a:bodyPr/>
          <a:lstStyle/>
          <a:p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b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ko-KR" alt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43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F6A4-16BD-4F55-9010-8C3F48D1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Agency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9010C-12CF-4C0D-8728-4E986ECC976A}"/>
              </a:ext>
            </a:extLst>
          </p:cNvPr>
          <p:cNvSpPr txBox="1"/>
          <p:nvPr/>
        </p:nvSpPr>
        <p:spPr>
          <a:xfrm>
            <a:off x="609601" y="1554605"/>
            <a:ext cx="7637416" cy="460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IN" sz="2800" b="1" dirty="0">
                <a:latin typeface="+mj-lt"/>
              </a:rPr>
              <a:t>CLIENT: PREM AGENCIES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UDYAM-GJ-24-0009250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IN" sz="2800" b="1" dirty="0">
              <a:latin typeface="+mj-lt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sz="2400" dirty="0">
                <a:latin typeface="+mj-lt"/>
                <a:ea typeface="맑은 고딕" pitchFamily="50" charset="-127"/>
              </a:rPr>
              <a:t>Food products supplier </a:t>
            </a:r>
            <a:r>
              <a:rPr lang="en-US" altLang="en-US" sz="2400" i="1" dirty="0">
                <a:latin typeface="+mj-lt"/>
                <a:ea typeface="맑은 고딕" pitchFamily="50" charset="-127"/>
              </a:rPr>
              <a:t>in Vadodara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sz="2400" i="1" dirty="0">
                <a:latin typeface="+mj-lt"/>
                <a:ea typeface="맑은 고딕" pitchFamily="50" charset="-127"/>
              </a:rPr>
              <a:t>Vadodara Distributor Association(VDA) member 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altLang="en-US" sz="2400" i="1" dirty="0">
                <a:latin typeface="+mj-lt"/>
                <a:ea typeface="맑은 고딕" pitchFamily="50" charset="-127"/>
              </a:rPr>
              <a:t>GST Audited reports (</a:t>
            </a:r>
            <a:r>
              <a:rPr lang="en-IN" altLang="en-US" sz="2400" i="1" dirty="0">
                <a:latin typeface="+mj-lt"/>
                <a:ea typeface="맑은 고딕" pitchFamily="50" charset="-127"/>
              </a:rPr>
              <a:t>GSTIN 24AHDPR7310N1Z5)</a:t>
            </a:r>
            <a:endParaRPr lang="en-US" altLang="en-US" sz="2400" i="1" dirty="0">
              <a:latin typeface="+mj-lt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en-IN" sz="2400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en-I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F3052B-2C30-4F6A-A06D-DF71208BA872}"/>
              </a:ext>
            </a:extLst>
          </p:cNvPr>
          <p:cNvSpPr/>
          <p:nvPr/>
        </p:nvSpPr>
        <p:spPr>
          <a:xfrm>
            <a:off x="10223863" y="0"/>
            <a:ext cx="1837508" cy="1236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131C22-105A-4AB9-92BE-799733BEF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t="9169" r="6082" b="4936"/>
          <a:stretch/>
        </p:blipFill>
        <p:spPr bwMode="auto">
          <a:xfrm>
            <a:off x="8147117" y="660666"/>
            <a:ext cx="3914254" cy="1020448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2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9F1F7-0528-8A5B-D4F7-F4F705CD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F40DB1-8D7F-FAAE-B9C9-7EA86DC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71B0C-6035-A7D3-E88D-52671AF75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5235"/>
            <a:ext cx="11118573" cy="48234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utilize the past years data to identify trend and envision the sales for the upcoming year.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We have data for three financial years, however, the data for the last financial is not complete (two months). </a:t>
            </a:r>
          </a:p>
          <a:p>
            <a:pPr marL="0" indent="0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We utili</a:t>
            </a:r>
            <a:r>
              <a:rPr lang="en-US" sz="1800" i="0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 the past data to envision an increase in sales for the same.</a:t>
            </a:r>
          </a:p>
          <a:p>
            <a:pPr marL="0" indent="0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The study also includes a quarter-wise comparison of sales for these financial years.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2.    To classify SKUs of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Unibic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products into different categories and analyze them.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Identifying the Top performing Product, Categories along with products in particular categories.</a:t>
            </a:r>
          </a:p>
          <a:p>
            <a:pPr marL="0" indent="0">
              <a:lnSpc>
                <a:spcPct val="150000"/>
              </a:lnSpc>
            </a:pPr>
            <a:endParaRPr lang="en-US" sz="1800" i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3.    To compare supplies of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Unibic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products in different stores diversified over several areas in Vadodara.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Identify to Top performing Areas based on the purchasing behavior of customers in those particular areas</a:t>
            </a:r>
          </a:p>
        </p:txBody>
      </p:sp>
    </p:spTree>
    <p:extLst>
      <p:ext uri="{BB962C8B-B14F-4D97-AF65-F5344CB8AC3E}">
        <p14:creationId xmlns:p14="http://schemas.microsoft.com/office/powerpoint/2010/main" val="4116315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AC912-FE0C-F0F9-AC29-F6653268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19BC8B-AEC8-883A-F370-ADF19A3E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7F9F4-7C3D-29FA-536A-B972B1A9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5235"/>
            <a:ext cx="11105321" cy="48234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0" dirty="0">
                <a:solidFill>
                  <a:srgbClr val="000000"/>
                </a:solidFill>
                <a:latin typeface="Times New Roman" panose="02020603050405020304" pitchFamily="18" charset="0"/>
              </a:rPr>
              <a:t>4. 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compare the sales of two years and identify the factors contributing to the difference.</a:t>
            </a:r>
            <a:endParaRPr lang="en-US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Observing how secondary variables affect the sales of the distributor, and studying their influence.</a:t>
            </a:r>
          </a:p>
          <a:p>
            <a:pPr>
              <a:lnSpc>
                <a:spcPct val="150000"/>
              </a:lnSpc>
            </a:pPr>
            <a:endParaRPr lang="en-US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i="0" dirty="0">
                <a:solidFill>
                  <a:srgbClr val="000000"/>
                </a:solidFill>
                <a:latin typeface="Times New Roman" panose="02020603050405020304" pitchFamily="18" charset="0"/>
              </a:rPr>
              <a:t>5.  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segment retailers based on their purchasing behavior.</a:t>
            </a:r>
            <a:endParaRPr lang="en-US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To identify Loyal Customers, At risk of leaving customers, and Lost customers based on after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analysing</a:t>
            </a:r>
            <a:r>
              <a:rPr lang="en-US" i="0" dirty="0">
                <a:solidFill>
                  <a:srgbClr val="000000"/>
                </a:solidFill>
                <a:latin typeface="Times New Roman" panose="02020603050405020304" pitchFamily="18" charset="0"/>
              </a:rPr>
              <a:t>   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heir purchasing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behaviour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3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CBC6-39CF-4F2F-AA9B-E75DEEAD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9569" tIns="49785" rIns="99569" bIns="49785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C86C34-5F42-458A-8F56-843A1523A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Dimension of Combined Data:  14507 × 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FFDE9-57F1-48CF-9475-DCF89CDB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" y="2029408"/>
            <a:ext cx="10345784" cy="44029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333B9-7FBF-4B76-93BA-9C995D05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8286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2D08EE9F-420A-4C2B-95C1-FD34879BDF34}" vid="{10AA3E96-1A26-41DA-8E5D-5E68389792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307</TotalTime>
  <Words>2544</Words>
  <Application>Microsoft Office PowerPoint</Application>
  <PresentationFormat>Widescreen</PresentationFormat>
  <Paragraphs>405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Times New Roman</vt:lpstr>
      <vt:lpstr>Noto Sans</vt:lpstr>
      <vt:lpstr>Wingdings</vt:lpstr>
      <vt:lpstr>Calibri Light</vt:lpstr>
      <vt:lpstr>Arial</vt:lpstr>
      <vt:lpstr>Malgun Gothic</vt:lpstr>
      <vt:lpstr>Calibri</vt:lpstr>
      <vt:lpstr>GulimChe</vt:lpstr>
      <vt:lpstr>Theme2</vt:lpstr>
      <vt:lpstr>PowerPoint Presentation</vt:lpstr>
      <vt:lpstr>Contents</vt:lpstr>
      <vt:lpstr>Why this Project?</vt:lpstr>
      <vt:lpstr>Who is A Distributor?</vt:lpstr>
      <vt:lpstr>What is FMCG?</vt:lpstr>
      <vt:lpstr>About Agency</vt:lpstr>
      <vt:lpstr>Objectives</vt:lpstr>
      <vt:lpstr>Objectives</vt:lpstr>
      <vt:lpstr>Preliminary Information</vt:lpstr>
      <vt:lpstr>Data Processing Methodology</vt:lpstr>
      <vt:lpstr>Transformed Data</vt:lpstr>
      <vt:lpstr>Transformed Data</vt:lpstr>
      <vt:lpstr>PowerPoint Presentation</vt:lpstr>
      <vt:lpstr>PowerPoint Presentation</vt:lpstr>
      <vt:lpstr>Year wise Distribution of Stores</vt:lpstr>
      <vt:lpstr>Sales of Top 5 Stores</vt:lpstr>
      <vt:lpstr>Category wise Sales</vt:lpstr>
      <vt:lpstr>Sales by Channel Type</vt:lpstr>
      <vt:lpstr>Sales of Top Ten Products in Channels</vt:lpstr>
      <vt:lpstr>PowerPoint Presentation</vt:lpstr>
      <vt:lpstr>Unpaired Two Sample T-Test</vt:lpstr>
      <vt:lpstr>Shapiro-Wilk normality test</vt:lpstr>
      <vt:lpstr>F-test for Homogeneity of Variances</vt:lpstr>
      <vt:lpstr>T- test</vt:lpstr>
      <vt:lpstr>Unpaired Two Sample T-Test</vt:lpstr>
      <vt:lpstr>Shapiro-Wilk normality test</vt:lpstr>
      <vt:lpstr>F-test for Homogeneity of Variances</vt:lpstr>
      <vt:lpstr>T- test</vt:lpstr>
      <vt:lpstr>PowerPoint Presentation</vt:lpstr>
      <vt:lpstr>What is RFM Analysis?</vt:lpstr>
      <vt:lpstr>RFM Variables in our Data</vt:lpstr>
      <vt:lpstr>Initial Steps</vt:lpstr>
      <vt:lpstr>Calculating RFM Variables Values</vt:lpstr>
      <vt:lpstr>Descriptive Statistics of Recency, Frequency and Monetary value </vt:lpstr>
      <vt:lpstr>Frequency</vt:lpstr>
      <vt:lpstr>Monetary Value</vt:lpstr>
      <vt:lpstr>Heatmap of RFM Variables </vt:lpstr>
      <vt:lpstr>RFM Scores</vt:lpstr>
      <vt:lpstr>Grouping Customers</vt:lpstr>
      <vt:lpstr>PowerPoint Presentation</vt:lpstr>
      <vt:lpstr>Importing the Data</vt:lpstr>
      <vt:lpstr>PowerPoint Presentation</vt:lpstr>
      <vt:lpstr>Visualizing Clusters</vt:lpstr>
      <vt:lpstr>PCA at Backend</vt:lpstr>
      <vt:lpstr>Basic Steps</vt:lpstr>
      <vt:lpstr>Line Plot for Clusters</vt:lpstr>
      <vt:lpstr>Interpretation of K-Means</vt:lpstr>
      <vt:lpstr>Conclusions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BLANCO 7</dc:creator>
  <cp:lastModifiedBy>Meenakshi Porwal</cp:lastModifiedBy>
  <cp:revision>45</cp:revision>
  <dcterms:created xsi:type="dcterms:W3CDTF">2022-05-12T12:20:23Z</dcterms:created>
  <dcterms:modified xsi:type="dcterms:W3CDTF">2022-05-12T19:40:21Z</dcterms:modified>
</cp:coreProperties>
</file>